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65" r:id="rId2"/>
    <p:sldId id="266" r:id="rId3"/>
    <p:sldId id="267" r:id="rId4"/>
    <p:sldId id="270" r:id="rId5"/>
    <p:sldId id="271" r:id="rId6"/>
    <p:sldId id="272" r:id="rId7"/>
    <p:sldId id="273" r:id="rId8"/>
    <p:sldId id="274" r:id="rId9"/>
    <p:sldId id="275" r:id="rId10"/>
    <p:sldId id="276" r:id="rId11"/>
    <p:sldId id="278" r:id="rId12"/>
    <p:sldId id="358" r:id="rId13"/>
    <p:sldId id="280" r:id="rId14"/>
    <p:sldId id="281" r:id="rId15"/>
    <p:sldId id="360" r:id="rId16"/>
    <p:sldId id="282" r:id="rId17"/>
    <p:sldId id="283" r:id="rId18"/>
    <p:sldId id="284" r:id="rId19"/>
    <p:sldId id="285" r:id="rId20"/>
    <p:sldId id="286" r:id="rId21"/>
    <p:sldId id="361" r:id="rId22"/>
    <p:sldId id="287" r:id="rId23"/>
    <p:sldId id="288" r:id="rId24"/>
    <p:sldId id="289" r:id="rId25"/>
    <p:sldId id="290" r:id="rId26"/>
    <p:sldId id="291" r:id="rId27"/>
    <p:sldId id="292" r:id="rId28"/>
    <p:sldId id="362" r:id="rId29"/>
    <p:sldId id="295" r:id="rId30"/>
    <p:sldId id="296" r:id="rId31"/>
    <p:sldId id="297" r:id="rId32"/>
    <p:sldId id="298" r:id="rId33"/>
    <p:sldId id="299" r:id="rId34"/>
    <p:sldId id="300" r:id="rId35"/>
    <p:sldId id="301" r:id="rId36"/>
    <p:sldId id="302" r:id="rId37"/>
    <p:sldId id="304" r:id="rId38"/>
    <p:sldId id="305"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1" r:id="rId63"/>
    <p:sldId id="332" r:id="rId64"/>
    <p:sldId id="333"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63" r:id="rId89"/>
    <p:sldId id="36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216A29-411F-4838-B56D-25A6F9281B55}" v="21" dt="2024-08-22T10:33:30.914"/>
    <p1510:client id="{716701F3-DC6F-4F6A-851F-4EB837F396E0}" v="7" dt="2024-08-22T15:14:30.697"/>
    <p1510:client id="{9F486212-B340-43A5-8BB8-E91B42C28EB9}" v="2" dt="2024-08-22T14:41:55.732"/>
    <p1510:client id="{9FD9922E-D1E8-4633-B08E-E030F65AAFAD}" v="770" dt="2024-08-22T17:04:21.608"/>
    <p1510:client id="{C3238052-2DC7-4A27-897C-0D33C9E9A857}" v="13" dt="2024-08-22T09:19:49.911"/>
    <p1510:client id="{D5AFA2F5-A5CD-4DA1-8B2F-CA4BF1589AA7}" v="7" dt="2024-08-23T10:49:38.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0519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2730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18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8/23/2024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7328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49851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8219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0496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49507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9167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3737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8/23/2024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5247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8/23/2024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955768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anmay-yadav/DATA-SCIENCE-WITH-GENERATIVE-AI-AND-PROMPT-ENGINEERING/blob/main/python/assingment1.py"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anmay-yadav/DATA-SCIENCE-WITH-GENERATIVE-AI-AND-PROMPT-ENGINEERING/blob/main/python/assingment4.py" TargetMode="Externa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Tanmay-yadav/DATA-SCIENCE-WITH-GENERATIVE-AI-AND-PROMPT-ENGINEERING/blob/main/python/assingment5.ipynb"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Tanmay-yadav/DataBase-project/tree/main/customer_satisfaction" TargetMode="External"/><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linkedin.com/posts/tanmay-yadav-277698233_datascience-customersatisfaction-machinelearning-activity-7227374464601055233-TABs?utm_source=share&amp;utm_medium=member_desktop"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Tanmay-yadav/DATA-SCIENCE-WITH-GENERATIVE-AI-AND-PROMPT-ENGINEERING/tree/main/chatbot"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78FC-00C3-E9A5-DC82-CD3CA7705FC2}"/>
              </a:ext>
            </a:extLst>
          </p:cNvPr>
          <p:cNvSpPr>
            <a:spLocks noGrp="1"/>
          </p:cNvSpPr>
          <p:nvPr>
            <p:ph type="title"/>
          </p:nvPr>
        </p:nvSpPr>
        <p:spPr>
          <a:xfrm>
            <a:off x="456363" y="533401"/>
            <a:ext cx="9906000" cy="1909694"/>
          </a:xfrm>
        </p:spPr>
        <p:txBody>
          <a:bodyPr>
            <a:normAutofit/>
          </a:bodyPr>
          <a:lstStyle/>
          <a:p>
            <a:r>
              <a:rPr lang="en-US" i="0" dirty="0">
                <a:ea typeface="+mj-lt"/>
                <a:cs typeface="+mj-lt"/>
              </a:rPr>
              <a:t>Data Science Training Program</a:t>
            </a:r>
            <a:endParaRPr lang="en-US" dirty="0"/>
          </a:p>
        </p:txBody>
      </p:sp>
      <p:pic>
        <p:nvPicPr>
          <p:cNvPr id="6" name="Picture 5">
            <a:extLst>
              <a:ext uri="{FF2B5EF4-FFF2-40B4-BE49-F238E27FC236}">
                <a16:creationId xmlns:a16="http://schemas.microsoft.com/office/drawing/2014/main" id="{5B1DD480-C01F-8881-F9F2-3BFC52A43C87}"/>
              </a:ext>
            </a:extLst>
          </p:cNvPr>
          <p:cNvPicPr>
            <a:picLocks noChangeAspect="1"/>
          </p:cNvPicPr>
          <p:nvPr/>
        </p:nvPicPr>
        <p:blipFill>
          <a:blip r:embed="rId2"/>
          <a:stretch>
            <a:fillRect/>
          </a:stretch>
        </p:blipFill>
        <p:spPr>
          <a:xfrm>
            <a:off x="10077520" y="-338923"/>
            <a:ext cx="2667000" cy="2667000"/>
          </a:xfrm>
          <a:prstGeom prst="rect">
            <a:avLst/>
          </a:prstGeom>
        </p:spPr>
      </p:pic>
      <p:sp>
        <p:nvSpPr>
          <p:cNvPr id="8" name="Content Placeholder 7">
            <a:extLst>
              <a:ext uri="{FF2B5EF4-FFF2-40B4-BE49-F238E27FC236}">
                <a16:creationId xmlns:a16="http://schemas.microsoft.com/office/drawing/2014/main" id="{E93F5190-E507-1A0A-F30C-9E6F2432A99C}"/>
              </a:ext>
            </a:extLst>
          </p:cNvPr>
          <p:cNvSpPr>
            <a:spLocks noGrp="1"/>
          </p:cNvSpPr>
          <p:nvPr>
            <p:ph idx="1"/>
          </p:nvPr>
        </p:nvSpPr>
        <p:spPr>
          <a:xfrm>
            <a:off x="1143000" y="2311004"/>
            <a:ext cx="9906000" cy="4309127"/>
          </a:xfrm>
        </p:spPr>
        <p:txBody>
          <a:bodyPr vert="horz" lIns="91440" tIns="45720" rIns="91440" bIns="45720" rtlCol="0" anchor="t">
            <a:normAutofit lnSpcReduction="10000"/>
          </a:bodyPr>
          <a:lstStyle/>
          <a:p>
            <a:endParaRPr lang="en-US" b="1" dirty="0"/>
          </a:p>
          <a:p>
            <a:r>
              <a:rPr lang="en-US" b="1" dirty="0"/>
              <a:t>Data Science Training Program</a:t>
            </a:r>
            <a:endParaRPr lang="en-US" dirty="0"/>
          </a:p>
          <a:p>
            <a:r>
              <a:rPr lang="en-US" b="1" dirty="0">
                <a:ea typeface="+mn-lt"/>
                <a:cs typeface="+mn-lt"/>
              </a:rPr>
              <a:t>Presented by:</a:t>
            </a:r>
            <a:r>
              <a:rPr lang="en-US" dirty="0">
                <a:ea typeface="+mn-lt"/>
                <a:cs typeface="+mn-lt"/>
              </a:rPr>
              <a:t> Tanmay Yadav</a:t>
            </a:r>
            <a:endParaRPr lang="en-US" dirty="0"/>
          </a:p>
          <a:p>
            <a:r>
              <a:rPr lang="en-US" b="1" dirty="0">
                <a:ea typeface="+mn-lt"/>
                <a:cs typeface="+mn-lt"/>
              </a:rPr>
              <a:t>Guided by:</a:t>
            </a:r>
            <a:r>
              <a:rPr lang="en-US" dirty="0">
                <a:ea typeface="+mn-lt"/>
                <a:cs typeface="+mn-lt"/>
              </a:rPr>
              <a:t> Ranjit Sir</a:t>
            </a:r>
            <a:endParaRPr lang="en-US" dirty="0"/>
          </a:p>
          <a:p>
            <a:r>
              <a:rPr lang="en-US" dirty="0">
                <a:ea typeface="+mn-lt"/>
                <a:cs typeface="+mn-lt"/>
              </a:rPr>
              <a:t>This presentation outlines the comprehensive Data Science course I undertook, guided by the expertise of Ranjit Sir. Throughout the course, we explored various aspects of data science, from foundational concepts to advanced techniques in data analytics, machine learning, and artificial intelligence. This PPT encapsulates the key learnings, projects, and tools we covered, showcasing the practical skills and knowledge I gained during the training. It serves as a summary of my journey through the course and the expertise I developed along the way.</a:t>
            </a:r>
            <a:endParaRPr lang="en-US" dirty="0"/>
          </a:p>
          <a:p>
            <a:endParaRPr lang="en-US" dirty="0"/>
          </a:p>
        </p:txBody>
      </p:sp>
    </p:spTree>
    <p:extLst>
      <p:ext uri="{BB962C8B-B14F-4D97-AF65-F5344CB8AC3E}">
        <p14:creationId xmlns:p14="http://schemas.microsoft.com/office/powerpoint/2010/main" val="344733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a:extLst>
              <a:ext uri="{FF2B5EF4-FFF2-40B4-BE49-F238E27FC236}">
                <a16:creationId xmlns:a16="http://schemas.microsoft.com/office/drawing/2014/main" id="{30F06212-D6CF-13CC-F2A5-25D4278DBCD8}"/>
              </a:ext>
            </a:extLst>
          </p:cNvPr>
          <p:cNvPicPr>
            <a:picLocks noChangeAspect="1"/>
          </p:cNvPicPr>
          <p:nvPr/>
        </p:nvPicPr>
        <p:blipFill>
          <a:blip r:embed="rId2"/>
          <a:srcRect l="26107" r="35793" b="624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084235"/>
            <a:ext cx="6238687" cy="4240364"/>
          </a:xfrm>
        </p:spPr>
        <p:txBody>
          <a:bodyPr vert="horz" lIns="91440" tIns="45720" rIns="91440" bIns="45720" rtlCol="0" anchor="t">
            <a:noAutofit/>
          </a:bodyPr>
          <a:lstStyle/>
          <a:p>
            <a:pPr lvl="1"/>
            <a:endParaRPr lang="en-US" sz="1600" dirty="0">
              <a:latin typeface="Aptos"/>
            </a:endParaRPr>
          </a:p>
          <a:p>
            <a:pPr lvl="1"/>
            <a:endParaRPr lang="en-US" sz="1600" dirty="0">
              <a:latin typeface="Aptos"/>
            </a:endParaRPr>
          </a:p>
          <a:p>
            <a:pPr lvl="1"/>
            <a:endParaRPr lang="en-US" sz="1600" dirty="0">
              <a:latin typeface="Aptos"/>
            </a:endParaRPr>
          </a:p>
          <a:p>
            <a:pPr lvl="1"/>
            <a:r>
              <a:rPr lang="en-US" sz="1600" dirty="0">
                <a:latin typeface="Aptos"/>
              </a:rPr>
              <a:t>A dictionary is an unordered collection of key-value pairs.</a:t>
            </a:r>
            <a:endParaRPr lang="en-US" sz="1600">
              <a:solidFill>
                <a:srgbClr val="000000"/>
              </a:solidFill>
              <a:latin typeface="Aptos"/>
            </a:endParaRPr>
          </a:p>
          <a:p>
            <a:pPr lvl="1"/>
            <a:r>
              <a:rPr lang="en-US" sz="1600" dirty="0">
                <a:latin typeface="Aptos"/>
              </a:rPr>
              <a:t>Example: </a:t>
            </a:r>
            <a:r>
              <a:rPr lang="en-US" sz="1600" dirty="0" err="1">
                <a:latin typeface="Consolas"/>
              </a:rPr>
              <a:t>my_dict</a:t>
            </a:r>
            <a:r>
              <a:rPr lang="en-US" sz="1600" dirty="0">
                <a:latin typeface="Consolas"/>
              </a:rPr>
              <a:t> = {'name': 'John', 'age': 25}</a:t>
            </a:r>
            <a:endParaRPr lang="en-US" sz="1600">
              <a:solidFill>
                <a:srgbClr val="000000"/>
              </a:solidFill>
              <a:latin typeface="Consolas"/>
            </a:endParaRPr>
          </a:p>
          <a:p>
            <a:r>
              <a:rPr lang="en-US" sz="1600" b="1" dirty="0">
                <a:latin typeface="Aptos"/>
              </a:rPr>
              <a:t>Accessing Values:</a:t>
            </a:r>
            <a:endParaRPr lang="en-US" sz="1600">
              <a:solidFill>
                <a:srgbClr val="000000"/>
              </a:solidFill>
              <a:latin typeface="Aptos"/>
            </a:endParaRPr>
          </a:p>
          <a:p>
            <a:pPr lvl="1"/>
            <a:r>
              <a:rPr lang="en-US" sz="1600" dirty="0">
                <a:latin typeface="Aptos"/>
              </a:rPr>
              <a:t>Access by key: </a:t>
            </a:r>
            <a:r>
              <a:rPr lang="en-US" sz="1600" err="1">
                <a:latin typeface="Consolas"/>
              </a:rPr>
              <a:t>my_dict</a:t>
            </a:r>
            <a:r>
              <a:rPr lang="en-US" sz="1600" dirty="0">
                <a:latin typeface="Consolas"/>
              </a:rPr>
              <a:t>['name']</a:t>
            </a:r>
            <a:endParaRPr lang="en-US" sz="1600">
              <a:solidFill>
                <a:srgbClr val="000000"/>
              </a:solidFill>
              <a:latin typeface="Consolas"/>
            </a:endParaRPr>
          </a:p>
          <a:p>
            <a:pPr lvl="1"/>
            <a:r>
              <a:rPr lang="en-US" sz="1600" dirty="0">
                <a:latin typeface="Aptos"/>
              </a:rPr>
              <a:t>Adding a new key-value pair: </a:t>
            </a:r>
            <a:r>
              <a:rPr lang="en-US" sz="1600" err="1">
                <a:latin typeface="Consolas"/>
              </a:rPr>
              <a:t>my_dict</a:t>
            </a:r>
            <a:r>
              <a:rPr lang="en-US" sz="1600" dirty="0">
                <a:latin typeface="Consolas"/>
              </a:rPr>
              <a:t>['city'] = 'New York'</a:t>
            </a:r>
            <a:endParaRPr lang="en-US" sz="1600">
              <a:solidFill>
                <a:srgbClr val="000000"/>
              </a:solidFill>
              <a:latin typeface="Consolas"/>
            </a:endParaRPr>
          </a:p>
          <a:p>
            <a:r>
              <a:rPr lang="en-US" sz="1600" b="1" dirty="0">
                <a:latin typeface="Aptos"/>
              </a:rPr>
              <a:t>Removing Items:</a:t>
            </a:r>
            <a:endParaRPr lang="en-US" sz="1600">
              <a:solidFill>
                <a:srgbClr val="000000"/>
              </a:solidFill>
              <a:latin typeface="Aptos"/>
            </a:endParaRPr>
          </a:p>
          <a:p>
            <a:pPr lvl="1"/>
            <a:r>
              <a:rPr lang="en-US" sz="1600" dirty="0">
                <a:latin typeface="Aptos"/>
              </a:rPr>
              <a:t>Remove by key: </a:t>
            </a:r>
            <a:r>
              <a:rPr lang="en-US" sz="1600" err="1">
                <a:latin typeface="Consolas"/>
              </a:rPr>
              <a:t>my_dict.pop</a:t>
            </a:r>
            <a:r>
              <a:rPr lang="en-US" sz="1600" dirty="0">
                <a:latin typeface="Consolas"/>
              </a:rPr>
              <a:t>('age')</a:t>
            </a:r>
            <a:endParaRPr lang="en-US" sz="1600"/>
          </a:p>
          <a:p>
            <a:pPr marL="0" indent="0">
              <a:buNone/>
            </a:pPr>
            <a:endParaRPr lang="en-US" sz="32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950B933-A4BB-8066-BF19-C28B616C6236}"/>
              </a:ext>
            </a:extLst>
          </p:cNvPr>
          <p:cNvPicPr>
            <a:picLocks noChangeAspect="1"/>
          </p:cNvPicPr>
          <p:nvPr/>
        </p:nvPicPr>
        <p:blipFill>
          <a:blip r:embed="rId3"/>
          <a:stretch>
            <a:fillRect/>
          </a:stretch>
        </p:blipFill>
        <p:spPr>
          <a:xfrm>
            <a:off x="9642021" y="-142421"/>
            <a:ext cx="2667000" cy="2667000"/>
          </a:xfrm>
          <a:prstGeom prst="rect">
            <a:avLst/>
          </a:prstGeom>
        </p:spPr>
      </p:pic>
    </p:spTree>
    <p:extLst>
      <p:ext uri="{BB962C8B-B14F-4D97-AF65-F5344CB8AC3E}">
        <p14:creationId xmlns:p14="http://schemas.microsoft.com/office/powerpoint/2010/main" val="2949925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avy technology 3D design">
            <a:extLst>
              <a:ext uri="{FF2B5EF4-FFF2-40B4-BE49-F238E27FC236}">
                <a16:creationId xmlns:a16="http://schemas.microsoft.com/office/drawing/2014/main" id="{EC94FDA9-C672-A859-8FA4-16CD20FFF2AF}"/>
              </a:ext>
            </a:extLst>
          </p:cNvPr>
          <p:cNvPicPr>
            <a:picLocks noChangeAspect="1"/>
          </p:cNvPicPr>
          <p:nvPr/>
        </p:nvPicPr>
        <p:blipFill>
          <a:blip r:embed="rId2"/>
          <a:srcRect r="8" b="230"/>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700" i="1" kern="1200" cap="all" baseline="0" dirty="0">
                <a:latin typeface="+mj-lt"/>
                <a:ea typeface="+mj-ea"/>
                <a:cs typeface="+mj-cs"/>
              </a:rPr>
              <a:t> Python Data Structures - Sets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34F40FA-A900-5CAB-405F-D7952399412D}"/>
              </a:ext>
            </a:extLst>
          </p:cNvPr>
          <p:cNvPicPr>
            <a:picLocks noChangeAspect="1"/>
          </p:cNvPicPr>
          <p:nvPr/>
        </p:nvPicPr>
        <p:blipFill>
          <a:blip r:embed="rId3"/>
          <a:stretch>
            <a:fillRect/>
          </a:stretch>
        </p:blipFill>
        <p:spPr>
          <a:xfrm>
            <a:off x="9232900" y="0"/>
            <a:ext cx="2667000" cy="2667000"/>
          </a:xfrm>
          <a:prstGeom prst="rect">
            <a:avLst/>
          </a:prstGeom>
        </p:spPr>
      </p:pic>
    </p:spTree>
    <p:extLst>
      <p:ext uri="{BB962C8B-B14F-4D97-AF65-F5344CB8AC3E}">
        <p14:creationId xmlns:p14="http://schemas.microsoft.com/office/powerpoint/2010/main" val="205148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A923-7313-7105-E6B5-45C7F81520F9}"/>
              </a:ext>
            </a:extLst>
          </p:cNvPr>
          <p:cNvSpPr>
            <a:spLocks noGrp="1"/>
          </p:cNvSpPr>
          <p:nvPr>
            <p:ph type="title"/>
          </p:nvPr>
        </p:nvSpPr>
        <p:spPr/>
        <p:txBody>
          <a:bodyPr/>
          <a:lstStyle/>
          <a:p>
            <a:r>
              <a:rPr lang="en-US" sz="4000" dirty="0"/>
              <a:t>Definition</a:t>
            </a:r>
            <a:endParaRPr lang="en-US" dirty="0"/>
          </a:p>
        </p:txBody>
      </p:sp>
      <p:sp>
        <p:nvSpPr>
          <p:cNvPr id="3" name="Content Placeholder 2">
            <a:extLst>
              <a:ext uri="{FF2B5EF4-FFF2-40B4-BE49-F238E27FC236}">
                <a16:creationId xmlns:a16="http://schemas.microsoft.com/office/drawing/2014/main" id="{813D4119-6933-F4A8-4354-F58EE8131764}"/>
              </a:ext>
            </a:extLst>
          </p:cNvPr>
          <p:cNvSpPr>
            <a:spLocks noGrp="1"/>
          </p:cNvSpPr>
          <p:nvPr>
            <p:ph idx="1"/>
          </p:nvPr>
        </p:nvSpPr>
        <p:spPr>
          <a:xfrm>
            <a:off x="692150" y="1920654"/>
            <a:ext cx="9906000" cy="4024424"/>
          </a:xfrm>
        </p:spPr>
        <p:txBody>
          <a:bodyPr vert="horz" lIns="91440" tIns="45720" rIns="91440" bIns="45720" rtlCol="0" anchor="t">
            <a:normAutofit/>
          </a:bodyPr>
          <a:lstStyle/>
          <a:p>
            <a:pPr lvl="1"/>
            <a:r>
              <a:rPr lang="en-US" dirty="0">
                <a:latin typeface="Aptos"/>
              </a:rPr>
              <a:t>A set is an unordered collection of unique items.</a:t>
            </a:r>
          </a:p>
          <a:p>
            <a:pPr lvl="1"/>
            <a:r>
              <a:rPr lang="en-US" dirty="0">
                <a:latin typeface="Aptos"/>
              </a:rPr>
              <a:t>Example: </a:t>
            </a:r>
            <a:r>
              <a:rPr lang="en-US" dirty="0" err="1">
                <a:latin typeface="Consolas"/>
              </a:rPr>
              <a:t>my_set</a:t>
            </a:r>
            <a:r>
              <a:rPr lang="en-US" dirty="0">
                <a:latin typeface="Consolas"/>
              </a:rPr>
              <a:t> = {1, 2, 3, 4, 5}</a:t>
            </a:r>
          </a:p>
          <a:p>
            <a:r>
              <a:rPr lang="en-US" sz="2000" b="1" dirty="0">
                <a:latin typeface="Aptos"/>
              </a:rPr>
              <a:t>Add and Remove:</a:t>
            </a:r>
            <a:endParaRPr lang="en-US" sz="2000" dirty="0">
              <a:latin typeface="Aptos"/>
            </a:endParaRPr>
          </a:p>
          <a:p>
            <a:pPr lvl="1"/>
            <a:r>
              <a:rPr lang="en-US" dirty="0">
                <a:latin typeface="Aptos"/>
              </a:rPr>
              <a:t>Add an item: </a:t>
            </a:r>
            <a:r>
              <a:rPr lang="en-US" err="1">
                <a:latin typeface="Consolas"/>
              </a:rPr>
              <a:t>my_set.add</a:t>
            </a:r>
            <a:r>
              <a:rPr lang="en-US" dirty="0">
                <a:latin typeface="Consolas"/>
              </a:rPr>
              <a:t>(6)</a:t>
            </a:r>
          </a:p>
          <a:p>
            <a:pPr lvl="1"/>
            <a:r>
              <a:rPr lang="en-US" dirty="0">
                <a:latin typeface="Aptos"/>
              </a:rPr>
              <a:t>Remove an item: </a:t>
            </a:r>
            <a:r>
              <a:rPr lang="en-US" err="1">
                <a:latin typeface="Consolas"/>
              </a:rPr>
              <a:t>my_set.remove</a:t>
            </a:r>
            <a:r>
              <a:rPr lang="en-US" dirty="0">
                <a:latin typeface="Consolas"/>
              </a:rPr>
              <a:t>(3)</a:t>
            </a:r>
          </a:p>
          <a:p>
            <a:r>
              <a:rPr lang="en-US" sz="2000" b="1" dirty="0">
                <a:latin typeface="Aptos"/>
              </a:rPr>
              <a:t>Set Operations:</a:t>
            </a:r>
            <a:endParaRPr lang="en-US" sz="2000" dirty="0">
              <a:latin typeface="Aptos"/>
            </a:endParaRPr>
          </a:p>
          <a:p>
            <a:pPr lvl="1"/>
            <a:r>
              <a:rPr lang="en-US" dirty="0">
                <a:latin typeface="Aptos"/>
              </a:rPr>
              <a:t>Union: </a:t>
            </a:r>
            <a:r>
              <a:rPr lang="en-US" dirty="0">
                <a:latin typeface="Consolas"/>
              </a:rPr>
              <a:t>set1.union(set2)</a:t>
            </a:r>
          </a:p>
          <a:p>
            <a:pPr lvl="1"/>
            <a:r>
              <a:rPr lang="en-US" dirty="0">
                <a:latin typeface="Aptos"/>
              </a:rPr>
              <a:t>Intersection: </a:t>
            </a:r>
            <a:r>
              <a:rPr lang="en-US" dirty="0">
                <a:latin typeface="Consolas"/>
              </a:rPr>
              <a:t>set1.intersection(set2)</a:t>
            </a:r>
          </a:p>
          <a:p>
            <a:endParaRPr lang="en-US" dirty="0"/>
          </a:p>
        </p:txBody>
      </p:sp>
      <p:pic>
        <p:nvPicPr>
          <p:cNvPr id="6" name="Picture 5">
            <a:extLst>
              <a:ext uri="{FF2B5EF4-FFF2-40B4-BE49-F238E27FC236}">
                <a16:creationId xmlns:a16="http://schemas.microsoft.com/office/drawing/2014/main" id="{0CD9B8F2-FEE3-D27E-2022-0160EE0E7A0A}"/>
              </a:ext>
            </a:extLst>
          </p:cNvPr>
          <p:cNvPicPr>
            <a:picLocks noChangeAspect="1"/>
          </p:cNvPicPr>
          <p:nvPr/>
        </p:nvPicPr>
        <p:blipFill>
          <a:blip r:embed="rId2"/>
          <a:stretch>
            <a:fillRect/>
          </a:stretch>
        </p:blipFill>
        <p:spPr>
          <a:xfrm>
            <a:off x="8655050" y="234950"/>
            <a:ext cx="2667000" cy="2667000"/>
          </a:xfrm>
          <a:prstGeom prst="rect">
            <a:avLst/>
          </a:prstGeom>
        </p:spPr>
      </p:pic>
    </p:spTree>
    <p:extLst>
      <p:ext uri="{BB962C8B-B14F-4D97-AF65-F5344CB8AC3E}">
        <p14:creationId xmlns:p14="http://schemas.microsoft.com/office/powerpoint/2010/main" val="3794181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3B6E30AD-07B8-53F5-1517-52958746409A}"/>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27049" y="1014603"/>
            <a:ext cx="3274799" cy="1168959"/>
          </a:xfrm>
        </p:spPr>
        <p:txBody>
          <a:bodyPr vert="horz" lIns="91440" tIns="45720" rIns="91440" bIns="45720" rtlCol="0" anchor="t">
            <a:normAutofit fontScale="90000"/>
          </a:bodyPr>
          <a:lstStyle/>
          <a:p>
            <a:r>
              <a:rPr lang="en-US" sz="4000" dirty="0"/>
              <a:t>Python</a:t>
            </a:r>
            <a:r>
              <a:rPr lang="en-US" sz="4000" i="1" kern="1200" cap="all" baseline="0" dirty="0">
                <a:latin typeface="+mj-lt"/>
                <a:ea typeface="+mj-ea"/>
                <a:cs typeface="+mj-cs"/>
              </a:rPr>
              <a:t> Data Types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045E85-ED00-8A8B-75CF-5313B199B450}"/>
              </a:ext>
            </a:extLst>
          </p:cNvPr>
          <p:cNvPicPr>
            <a:picLocks noChangeAspect="1"/>
          </p:cNvPicPr>
          <p:nvPr/>
        </p:nvPicPr>
        <p:blipFill>
          <a:blip r:embed="rId3"/>
          <a:stretch>
            <a:fillRect/>
          </a:stretch>
        </p:blipFill>
        <p:spPr>
          <a:xfrm>
            <a:off x="9429750" y="-12700"/>
            <a:ext cx="2667000" cy="2667000"/>
          </a:xfrm>
          <a:prstGeom prst="rect">
            <a:avLst/>
          </a:prstGeom>
        </p:spPr>
      </p:pic>
      <p:sp>
        <p:nvSpPr>
          <p:cNvPr id="21" name="Content Placeholder 20">
            <a:extLst>
              <a:ext uri="{FF2B5EF4-FFF2-40B4-BE49-F238E27FC236}">
                <a16:creationId xmlns:a16="http://schemas.microsoft.com/office/drawing/2014/main" id="{20235954-558C-6172-21DC-8C79E8FC3526}"/>
              </a:ext>
            </a:extLst>
          </p:cNvPr>
          <p:cNvSpPr>
            <a:spLocks noGrp="1"/>
          </p:cNvSpPr>
          <p:nvPr>
            <p:ph idx="1"/>
          </p:nvPr>
        </p:nvSpPr>
        <p:spPr>
          <a:xfrm>
            <a:off x="165100" y="2085754"/>
            <a:ext cx="3987800" cy="3935524"/>
          </a:xfrm>
        </p:spPr>
        <p:txBody>
          <a:bodyPr vert="horz" lIns="91440" tIns="45720" rIns="91440" bIns="45720" rtlCol="0" anchor="t">
            <a:noAutofit/>
          </a:bodyPr>
          <a:lstStyle/>
          <a:p>
            <a:r>
              <a:rPr lang="en-US" sz="2000" b="1" dirty="0">
                <a:solidFill>
                  <a:srgbClr val="000000"/>
                </a:solidFill>
                <a:latin typeface="Aptos"/>
              </a:rPr>
              <a:t>Common Data Types:</a:t>
            </a:r>
            <a:endParaRPr lang="en-US" sz="2000" dirty="0">
              <a:solidFill>
                <a:srgbClr val="000000"/>
              </a:solidFill>
              <a:latin typeface="Aptos"/>
            </a:endParaRPr>
          </a:p>
          <a:p>
            <a:pPr lvl="1"/>
            <a:r>
              <a:rPr lang="en-US" dirty="0">
                <a:solidFill>
                  <a:srgbClr val="000000"/>
                </a:solidFill>
                <a:latin typeface="Consolas"/>
              </a:rPr>
              <a:t>int</a:t>
            </a:r>
            <a:r>
              <a:rPr lang="en-US" dirty="0">
                <a:solidFill>
                  <a:srgbClr val="000000"/>
                </a:solidFill>
                <a:latin typeface="Aptos"/>
              </a:rPr>
              <a:t> (Integer): </a:t>
            </a:r>
            <a:r>
              <a:rPr lang="en-US" dirty="0">
                <a:solidFill>
                  <a:srgbClr val="000000"/>
                </a:solidFill>
                <a:latin typeface="Consolas"/>
              </a:rPr>
              <a:t>x = 5</a:t>
            </a:r>
          </a:p>
          <a:p>
            <a:pPr lvl="1"/>
            <a:r>
              <a:rPr lang="en-US" dirty="0">
                <a:solidFill>
                  <a:srgbClr val="000000"/>
                </a:solidFill>
                <a:latin typeface="Consolas"/>
              </a:rPr>
              <a:t>float</a:t>
            </a:r>
            <a:r>
              <a:rPr lang="en-US" dirty="0">
                <a:solidFill>
                  <a:srgbClr val="000000"/>
                </a:solidFill>
                <a:latin typeface="Aptos"/>
              </a:rPr>
              <a:t> (Floating-point): </a:t>
            </a:r>
            <a:r>
              <a:rPr lang="en-US" dirty="0">
                <a:solidFill>
                  <a:srgbClr val="000000"/>
                </a:solidFill>
                <a:latin typeface="Consolas"/>
              </a:rPr>
              <a:t>y = 3.14</a:t>
            </a:r>
          </a:p>
          <a:p>
            <a:pPr lvl="1"/>
            <a:r>
              <a:rPr lang="en-US" dirty="0">
                <a:solidFill>
                  <a:srgbClr val="000000"/>
                </a:solidFill>
                <a:latin typeface="Consolas"/>
              </a:rPr>
              <a:t>str</a:t>
            </a:r>
            <a:r>
              <a:rPr lang="en-US" dirty="0">
                <a:solidFill>
                  <a:srgbClr val="000000"/>
                </a:solidFill>
                <a:latin typeface="Aptos"/>
              </a:rPr>
              <a:t> (String): </a:t>
            </a:r>
            <a:r>
              <a:rPr lang="en-US" dirty="0">
                <a:solidFill>
                  <a:srgbClr val="000000"/>
                </a:solidFill>
                <a:latin typeface="Consolas"/>
              </a:rPr>
              <a:t>z = "Hello"</a:t>
            </a:r>
          </a:p>
          <a:p>
            <a:pPr lvl="1"/>
            <a:r>
              <a:rPr lang="en-US" dirty="0">
                <a:solidFill>
                  <a:srgbClr val="000000"/>
                </a:solidFill>
                <a:latin typeface="Consolas"/>
              </a:rPr>
              <a:t>bool</a:t>
            </a:r>
            <a:r>
              <a:rPr lang="en-US" dirty="0">
                <a:solidFill>
                  <a:srgbClr val="000000"/>
                </a:solidFill>
                <a:latin typeface="Aptos"/>
              </a:rPr>
              <a:t> (Boolean): </a:t>
            </a:r>
            <a:r>
              <a:rPr lang="en-US" dirty="0">
                <a:solidFill>
                  <a:srgbClr val="000000"/>
                </a:solidFill>
                <a:latin typeface="Consolas"/>
              </a:rPr>
              <a:t>a = True</a:t>
            </a:r>
          </a:p>
          <a:p>
            <a:r>
              <a:rPr lang="en-US" sz="2000" b="1" dirty="0">
                <a:solidFill>
                  <a:srgbClr val="000000"/>
                </a:solidFill>
                <a:latin typeface="Aptos"/>
              </a:rPr>
              <a:t>Type Conversion:</a:t>
            </a:r>
            <a:endParaRPr lang="en-US" sz="2000" dirty="0">
              <a:solidFill>
                <a:srgbClr val="000000"/>
              </a:solidFill>
              <a:latin typeface="Aptos"/>
            </a:endParaRPr>
          </a:p>
          <a:p>
            <a:pPr lvl="1"/>
            <a:r>
              <a:rPr lang="en-US" dirty="0">
                <a:solidFill>
                  <a:srgbClr val="000000"/>
                </a:solidFill>
                <a:latin typeface="Aptos"/>
              </a:rPr>
              <a:t>Convert between types: </a:t>
            </a:r>
            <a:r>
              <a:rPr lang="en-US" dirty="0">
                <a:solidFill>
                  <a:srgbClr val="000000"/>
                </a:solidFill>
                <a:latin typeface="Consolas"/>
              </a:rPr>
              <a:t>int("5")</a:t>
            </a:r>
            <a:r>
              <a:rPr lang="en-US" dirty="0">
                <a:solidFill>
                  <a:srgbClr val="000000"/>
                </a:solidFill>
                <a:latin typeface="Aptos"/>
              </a:rPr>
              <a:t>, </a:t>
            </a:r>
            <a:r>
              <a:rPr lang="en-US" dirty="0">
                <a:solidFill>
                  <a:srgbClr val="000000"/>
                </a:solidFill>
                <a:latin typeface="Consolas"/>
              </a:rPr>
              <a:t>str(10)</a:t>
            </a:r>
            <a:r>
              <a:rPr lang="en-US" dirty="0">
                <a:solidFill>
                  <a:srgbClr val="000000"/>
                </a:solidFill>
                <a:latin typeface="Aptos"/>
              </a:rPr>
              <a:t>, </a:t>
            </a:r>
            <a:r>
              <a:rPr lang="en-US" dirty="0">
                <a:latin typeface="Consolas"/>
              </a:rPr>
              <a:t>float(</a:t>
            </a:r>
            <a:r>
              <a:rPr lang="en-US" dirty="0">
                <a:solidFill>
                  <a:srgbClr val="000000"/>
                </a:solidFill>
                <a:latin typeface="Consolas"/>
              </a:rPr>
              <a:t>3)</a:t>
            </a:r>
          </a:p>
          <a:p>
            <a:endParaRPr lang="en-US" sz="4000" dirty="0"/>
          </a:p>
        </p:txBody>
      </p:sp>
    </p:spTree>
    <p:extLst>
      <p:ext uri="{BB962C8B-B14F-4D97-AF65-F5344CB8AC3E}">
        <p14:creationId xmlns:p14="http://schemas.microsoft.com/office/powerpoint/2010/main" val="227459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ize snake in front of black background">
            <a:extLst>
              <a:ext uri="{FF2B5EF4-FFF2-40B4-BE49-F238E27FC236}">
                <a16:creationId xmlns:a16="http://schemas.microsoft.com/office/drawing/2014/main" id="{20860D8E-5FF6-A20C-40EF-968783C88F54}"/>
              </a:ext>
            </a:extLst>
          </p:cNvPr>
          <p:cNvPicPr>
            <a:picLocks noChangeAspect="1"/>
          </p:cNvPicPr>
          <p:nvPr/>
        </p:nvPicPr>
        <p:blipFill>
          <a:blip r:embed="rId2"/>
          <a:srcRect t="2150" r="-2" b="13576"/>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latin typeface="+mj-lt"/>
                <a:ea typeface="+mj-ea"/>
                <a:cs typeface="+mj-cs"/>
              </a:rPr>
              <a:t>Python Operators</a:t>
            </a:r>
          </a:p>
        </p:txBody>
      </p:sp>
      <p:sp>
        <p:nvSpPr>
          <p:cNvPr id="3" name="Content Placeholder"/>
          <p:cNvSpPr>
            <a:spLocks noGrp="1"/>
          </p:cNvSpPr>
          <p:nvPr>
            <p:ph idx="1"/>
          </p:nvPr>
        </p:nvSpPr>
        <p:spPr>
          <a:xfrm>
            <a:off x="1796956" y="6059605"/>
            <a:ext cx="8598089" cy="532263"/>
          </a:xfrm>
        </p:spPr>
        <p:txBody>
          <a:bodyPr vert="horz" lIns="91440" tIns="45720" rIns="91440" bIns="45720" rtlCol="0">
            <a:normAutofit/>
          </a:bodyPr>
          <a:lstStyle/>
          <a:p>
            <a:pPr marL="0" lvl="0" indent="0" algn="ctr">
              <a:lnSpc>
                <a:spcPct val="120000"/>
              </a:lnSpc>
              <a:buNone/>
            </a:pPr>
            <a:r>
              <a:rPr lang="en-US" sz="1600" b="1" cap="all" spc="300"/>
              <a:t>Title: Python Operators</a:t>
            </a:r>
          </a:p>
        </p:txBody>
      </p:sp>
      <p:cxnSp>
        <p:nvCxnSpPr>
          <p:cNvPr id="28" name="Straight Connector 27">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ED181A-076E-5A11-FF28-772D55CD10DF}"/>
              </a:ext>
            </a:extLst>
          </p:cNvPr>
          <p:cNvPicPr>
            <a:picLocks noChangeAspect="1"/>
          </p:cNvPicPr>
          <p:nvPr/>
        </p:nvPicPr>
        <p:blipFill>
          <a:blip r:embed="rId3"/>
          <a:stretch>
            <a:fillRect/>
          </a:stretch>
        </p:blipFill>
        <p:spPr>
          <a:xfrm>
            <a:off x="9677400" y="-165100"/>
            <a:ext cx="2667000" cy="2667000"/>
          </a:xfrm>
          <a:prstGeom prst="rect">
            <a:avLst/>
          </a:prstGeom>
        </p:spPr>
      </p:pic>
    </p:spTree>
    <p:extLst>
      <p:ext uri="{BB962C8B-B14F-4D97-AF65-F5344CB8AC3E}">
        <p14:creationId xmlns:p14="http://schemas.microsoft.com/office/powerpoint/2010/main" val="13305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13940-92C4-1579-823A-D81B448F92E6}"/>
              </a:ext>
            </a:extLst>
          </p:cNvPr>
          <p:cNvSpPr txBox="1"/>
          <p:nvPr/>
        </p:nvSpPr>
        <p:spPr>
          <a:xfrm>
            <a:off x="1295400" y="1295400"/>
            <a:ext cx="883920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Symbol"/>
              <a:buChar char="•"/>
            </a:pPr>
            <a:r>
              <a:rPr lang="en-US" sz="1600" b="1" dirty="0">
                <a:latin typeface="Aptos"/>
              </a:rPr>
              <a:t>Arithmetic Operators:</a:t>
            </a:r>
            <a:r>
              <a:rPr lang="en-US" sz="1600" dirty="0">
                <a:latin typeface="Aptos"/>
              </a:rPr>
              <a:t> </a:t>
            </a:r>
          </a:p>
          <a:p>
            <a:pPr marL="228600" lvl="1" indent="-228600">
              <a:buFont typeface="Courier New"/>
              <a:buChar char="•"/>
            </a:pPr>
            <a:r>
              <a:rPr lang="en-US" sz="1600" dirty="0">
                <a:latin typeface="Aptos"/>
              </a:rPr>
              <a:t>Addition: </a:t>
            </a:r>
            <a:r>
              <a:rPr lang="en-US" sz="1600" dirty="0">
                <a:latin typeface="Consolas"/>
              </a:rPr>
              <a:t>+ </a:t>
            </a:r>
          </a:p>
          <a:p>
            <a:pPr marL="228600" lvl="1" indent="-228600">
              <a:buFont typeface="Courier New"/>
              <a:buChar char="•"/>
            </a:pPr>
            <a:r>
              <a:rPr lang="en-US" sz="1600" dirty="0">
                <a:latin typeface="Aptos"/>
              </a:rPr>
              <a:t>Subtraction: </a:t>
            </a:r>
            <a:r>
              <a:rPr lang="en-US" sz="1600" dirty="0">
                <a:latin typeface="Consolas"/>
              </a:rPr>
              <a:t>- </a:t>
            </a:r>
          </a:p>
          <a:p>
            <a:pPr marL="228600" lvl="1" indent="-228600">
              <a:buFont typeface="Courier New"/>
              <a:buChar char="•"/>
            </a:pPr>
            <a:r>
              <a:rPr lang="en-US" sz="1600" dirty="0">
                <a:latin typeface="Aptos"/>
              </a:rPr>
              <a:t>Multiplication: </a:t>
            </a:r>
            <a:r>
              <a:rPr lang="en-US" sz="1600" dirty="0">
                <a:latin typeface="Consolas"/>
              </a:rPr>
              <a:t>* </a:t>
            </a:r>
          </a:p>
          <a:p>
            <a:pPr marL="228600" lvl="1" indent="-228600">
              <a:buFont typeface="Courier New"/>
              <a:buChar char="•"/>
            </a:pPr>
            <a:r>
              <a:rPr lang="en-US" sz="1600" dirty="0">
                <a:latin typeface="Aptos"/>
              </a:rPr>
              <a:t>Division: </a:t>
            </a:r>
            <a:r>
              <a:rPr lang="en-US" sz="1600" dirty="0">
                <a:latin typeface="Consolas"/>
              </a:rPr>
              <a:t>/ </a:t>
            </a:r>
          </a:p>
          <a:p>
            <a:pPr marL="228600" indent="-228600">
              <a:buFont typeface="Symbol"/>
              <a:buChar char="•"/>
            </a:pPr>
            <a:r>
              <a:rPr lang="en-US" sz="1600" b="1" dirty="0">
                <a:latin typeface="Aptos"/>
              </a:rPr>
              <a:t>Assignment Operators:</a:t>
            </a:r>
            <a:r>
              <a:rPr lang="en-US" sz="1600" dirty="0">
                <a:latin typeface="Aptos"/>
              </a:rPr>
              <a:t> </a:t>
            </a:r>
          </a:p>
          <a:p>
            <a:pPr marL="228600" lvl="1" indent="-228600">
              <a:buFont typeface="Courier New"/>
              <a:buChar char="•"/>
            </a:pPr>
            <a:r>
              <a:rPr lang="en-US" sz="1600" dirty="0">
                <a:latin typeface="Consolas"/>
              </a:rPr>
              <a:t>x += 5</a:t>
            </a:r>
            <a:r>
              <a:rPr lang="en-US" sz="1600" dirty="0">
                <a:latin typeface="Aptos"/>
              </a:rPr>
              <a:t> (equivalent to </a:t>
            </a:r>
            <a:r>
              <a:rPr lang="en-US" sz="1600" dirty="0">
                <a:latin typeface="Consolas"/>
              </a:rPr>
              <a:t>x = x + 5</a:t>
            </a:r>
            <a:r>
              <a:rPr lang="en-US" sz="1600" dirty="0">
                <a:latin typeface="Aptos"/>
              </a:rPr>
              <a:t>) </a:t>
            </a:r>
          </a:p>
          <a:p>
            <a:pPr marL="228600" lvl="1" indent="-228600">
              <a:buFont typeface="Courier New"/>
              <a:buChar char="•"/>
            </a:pPr>
            <a:r>
              <a:rPr lang="en-US" sz="1600" dirty="0">
                <a:latin typeface="Consolas"/>
              </a:rPr>
              <a:t>x *= 2</a:t>
            </a:r>
            <a:r>
              <a:rPr lang="en-US" sz="1600" dirty="0">
                <a:latin typeface="Aptos"/>
              </a:rPr>
              <a:t> (equivalent to </a:t>
            </a:r>
            <a:r>
              <a:rPr lang="en-US" sz="1600" dirty="0">
                <a:latin typeface="Consolas"/>
              </a:rPr>
              <a:t>x = x * 2</a:t>
            </a:r>
            <a:r>
              <a:rPr lang="en-US" sz="1600" dirty="0">
                <a:latin typeface="Aptos"/>
              </a:rPr>
              <a:t>) </a:t>
            </a:r>
          </a:p>
          <a:p>
            <a:pPr marL="228600" indent="-228600">
              <a:buFont typeface="Symbol"/>
              <a:buChar char="•"/>
            </a:pPr>
            <a:r>
              <a:rPr lang="en-US" sz="1600" b="1" dirty="0">
                <a:latin typeface="Aptos"/>
              </a:rPr>
              <a:t>Comparison Operators:</a:t>
            </a:r>
            <a:r>
              <a:rPr lang="en-US" sz="1600" dirty="0">
                <a:latin typeface="Aptos"/>
              </a:rPr>
              <a:t> </a:t>
            </a:r>
          </a:p>
          <a:p>
            <a:pPr marL="228600" lvl="1" indent="-228600">
              <a:buFont typeface="Courier New"/>
              <a:buChar char="•"/>
            </a:pPr>
            <a:r>
              <a:rPr lang="en-US" sz="1600" dirty="0">
                <a:latin typeface="Aptos"/>
              </a:rPr>
              <a:t>Equal: </a:t>
            </a:r>
            <a:r>
              <a:rPr lang="en-US" sz="1600" dirty="0">
                <a:latin typeface="Consolas"/>
              </a:rPr>
              <a:t>== </a:t>
            </a:r>
          </a:p>
          <a:p>
            <a:pPr marL="228600" lvl="1" indent="-228600">
              <a:buFont typeface="Courier New"/>
              <a:buChar char="•"/>
            </a:pPr>
            <a:r>
              <a:rPr lang="en-US" sz="1600" dirty="0">
                <a:latin typeface="Aptos"/>
              </a:rPr>
              <a:t>Not equal: </a:t>
            </a:r>
            <a:r>
              <a:rPr lang="en-US" sz="1600" dirty="0">
                <a:latin typeface="Consolas"/>
              </a:rPr>
              <a:t>!= </a:t>
            </a:r>
          </a:p>
          <a:p>
            <a:pPr marL="228600" lvl="1" indent="-228600">
              <a:buFont typeface="Courier New"/>
              <a:buChar char="•"/>
            </a:pPr>
            <a:r>
              <a:rPr lang="en-US" sz="1600" dirty="0">
                <a:latin typeface="Aptos"/>
              </a:rPr>
              <a:t>Greater than: </a:t>
            </a:r>
            <a:r>
              <a:rPr lang="en-US" sz="1600" dirty="0">
                <a:latin typeface="Consolas"/>
              </a:rPr>
              <a:t>&gt; </a:t>
            </a:r>
          </a:p>
          <a:p>
            <a:pPr marL="228600" lvl="1" indent="-228600">
              <a:buFont typeface="Courier New"/>
              <a:buChar char="•"/>
            </a:pPr>
            <a:r>
              <a:rPr lang="en-US" sz="1600" dirty="0">
                <a:latin typeface="Aptos"/>
              </a:rPr>
              <a:t>Less than: </a:t>
            </a:r>
            <a:r>
              <a:rPr lang="en-US" sz="1600" dirty="0">
                <a:latin typeface="Consolas"/>
              </a:rPr>
              <a:t>&lt; </a:t>
            </a:r>
          </a:p>
        </p:txBody>
      </p:sp>
      <p:pic>
        <p:nvPicPr>
          <p:cNvPr id="4" name="Picture 3">
            <a:extLst>
              <a:ext uri="{FF2B5EF4-FFF2-40B4-BE49-F238E27FC236}">
                <a16:creationId xmlns:a16="http://schemas.microsoft.com/office/drawing/2014/main" id="{8A070709-01B0-004B-A89F-29C57A4A839D}"/>
              </a:ext>
            </a:extLst>
          </p:cNvPr>
          <p:cNvPicPr>
            <a:picLocks noChangeAspect="1"/>
          </p:cNvPicPr>
          <p:nvPr/>
        </p:nvPicPr>
        <p:blipFill>
          <a:blip r:embed="rId2"/>
          <a:stretch>
            <a:fillRect/>
          </a:stretch>
        </p:blipFill>
        <p:spPr>
          <a:xfrm>
            <a:off x="9886950" y="-317500"/>
            <a:ext cx="2667000" cy="2667000"/>
          </a:xfrm>
          <a:prstGeom prst="rect">
            <a:avLst/>
          </a:prstGeom>
        </p:spPr>
      </p:pic>
    </p:spTree>
    <p:extLst>
      <p:ext uri="{BB962C8B-B14F-4D97-AF65-F5344CB8AC3E}">
        <p14:creationId xmlns:p14="http://schemas.microsoft.com/office/powerpoint/2010/main" val="62558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2117"/>
            <a:ext cx="6238688" cy="1382233"/>
          </a:xfrm>
        </p:spPr>
        <p:txBody>
          <a:bodyPr>
            <a:normAutofit/>
          </a:bodyPr>
          <a:lstStyle/>
          <a:p>
            <a:r>
              <a:rPr lang="en-US" sz="3400" dirty="0"/>
              <a:t>Python Conditional Statements</a:t>
            </a:r>
          </a:p>
        </p:txBody>
      </p:sp>
      <p:pic>
        <p:nvPicPr>
          <p:cNvPr id="6" name="Picture 5" descr="Padlock on computer motherboard">
            <a:extLst>
              <a:ext uri="{FF2B5EF4-FFF2-40B4-BE49-F238E27FC236}">
                <a16:creationId xmlns:a16="http://schemas.microsoft.com/office/drawing/2014/main" id="{BC2B22E5-AD98-B7F4-D9D5-E3306C7D12DD}"/>
              </a:ext>
            </a:extLst>
          </p:cNvPr>
          <p:cNvPicPr>
            <a:picLocks noChangeAspect="1"/>
          </p:cNvPicPr>
          <p:nvPr/>
        </p:nvPicPr>
        <p:blipFill>
          <a:blip r:embed="rId2"/>
          <a:srcRect l="11834" r="3994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1391783"/>
            <a:ext cx="6238687" cy="5059816"/>
          </a:xfrm>
        </p:spPr>
        <p:txBody>
          <a:bodyPr vert="horz" lIns="91440" tIns="45720" rIns="91440" bIns="45720" rtlCol="0" anchor="t">
            <a:noAutofit/>
          </a:bodyPr>
          <a:lstStyle/>
          <a:p>
            <a:r>
              <a:rPr lang="en-US" sz="1300" b="1">
                <a:solidFill>
                  <a:srgbClr val="000000"/>
                </a:solidFill>
                <a:latin typeface="Aptos"/>
              </a:rPr>
              <a:t>If-Else:</a:t>
            </a:r>
            <a:endParaRPr lang="en-US" sz="1300" dirty="0">
              <a:solidFill>
                <a:srgbClr val="000000"/>
              </a:solidFill>
              <a:latin typeface="Aptos"/>
            </a:endParaRPr>
          </a:p>
          <a:p>
            <a:pPr lvl="1"/>
            <a:r>
              <a:rPr lang="en-US" sz="1300" dirty="0">
                <a:solidFill>
                  <a:srgbClr val="000000"/>
                </a:solidFill>
                <a:latin typeface="Aptos"/>
              </a:rPr>
              <a:t>Syntax:</a:t>
            </a:r>
          </a:p>
          <a:p>
            <a:pPr lvl="1"/>
            <a:r>
              <a:rPr lang="en-US" sz="1300" dirty="0">
                <a:solidFill>
                  <a:srgbClr val="000000"/>
                </a:solidFill>
                <a:latin typeface="Consolas"/>
              </a:rPr>
              <a:t>if condition:</a:t>
            </a:r>
            <a:br>
              <a:rPr lang="en-US" sz="1300" dirty="0">
                <a:latin typeface="Consolas"/>
              </a:rPr>
            </a:br>
            <a:r>
              <a:rPr lang="en-US" sz="1300" dirty="0">
                <a:solidFill>
                  <a:srgbClr val="000000"/>
                </a:solidFill>
                <a:latin typeface="Consolas"/>
              </a:rPr>
              <a:t>    # code to execute if condition is true</a:t>
            </a:r>
            <a:br>
              <a:rPr lang="en-US" sz="1300" dirty="0">
                <a:latin typeface="Consolas"/>
              </a:rPr>
            </a:br>
            <a:r>
              <a:rPr lang="en-US" sz="1300" dirty="0">
                <a:solidFill>
                  <a:srgbClr val="000000"/>
                </a:solidFill>
                <a:latin typeface="Consolas"/>
              </a:rPr>
              <a:t>else:</a:t>
            </a:r>
            <a:br>
              <a:rPr lang="en-US" sz="1300" dirty="0">
                <a:latin typeface="Consolas"/>
              </a:rPr>
            </a:br>
            <a:r>
              <a:rPr lang="en-US" sz="1300" dirty="0">
                <a:solidFill>
                  <a:srgbClr val="000000"/>
                </a:solidFill>
                <a:latin typeface="Consolas"/>
              </a:rPr>
              <a:t>    # code to execute if condition is false</a:t>
            </a:r>
            <a:br>
              <a:rPr lang="en-US" sz="1300" dirty="0">
                <a:latin typeface="Consolas"/>
              </a:rPr>
            </a:br>
            <a:endParaRPr lang="en-US" sz="1300" dirty="0">
              <a:solidFill>
                <a:srgbClr val="000000"/>
              </a:solidFill>
              <a:latin typeface="Consolas"/>
            </a:endParaRPr>
          </a:p>
          <a:p>
            <a:pPr lvl="1"/>
            <a:r>
              <a:rPr lang="en-US" sz="1300" dirty="0">
                <a:solidFill>
                  <a:srgbClr val="000000"/>
                </a:solidFill>
                <a:latin typeface="Aptos"/>
              </a:rPr>
              <a:t>Example:</a:t>
            </a:r>
          </a:p>
          <a:p>
            <a:pPr lvl="1"/>
            <a:endParaRPr lang="en-US" sz="1300" dirty="0">
              <a:solidFill>
                <a:srgbClr val="000000"/>
              </a:solidFill>
              <a:latin typeface="Aptos"/>
            </a:endParaRPr>
          </a:p>
          <a:p>
            <a:pPr lvl="1"/>
            <a:r>
              <a:rPr lang="en-US" sz="1300" dirty="0">
                <a:solidFill>
                  <a:srgbClr val="000000"/>
                </a:solidFill>
                <a:latin typeface="Consolas"/>
              </a:rPr>
              <a:t>if x &gt; 0:</a:t>
            </a:r>
            <a:br>
              <a:rPr lang="en-US" sz="1300" dirty="0">
                <a:latin typeface="Consolas"/>
              </a:rPr>
            </a:br>
            <a:r>
              <a:rPr lang="en-US" sz="1300" dirty="0">
                <a:solidFill>
                  <a:srgbClr val="000000"/>
                </a:solidFill>
                <a:latin typeface="Consolas"/>
              </a:rPr>
              <a:t>    print("Positive")</a:t>
            </a:r>
            <a:br>
              <a:rPr lang="en-US" sz="1300" dirty="0">
                <a:latin typeface="Consolas"/>
              </a:rPr>
            </a:br>
            <a:r>
              <a:rPr lang="en-US" sz="1300" dirty="0">
                <a:solidFill>
                  <a:srgbClr val="000000"/>
                </a:solidFill>
                <a:latin typeface="Consolas"/>
              </a:rPr>
              <a:t>else:</a:t>
            </a:r>
            <a:br>
              <a:rPr lang="en-US" sz="1300" dirty="0">
                <a:latin typeface="Consolas"/>
              </a:rPr>
            </a:br>
            <a:r>
              <a:rPr lang="en-US" sz="1300" dirty="0">
                <a:solidFill>
                  <a:srgbClr val="000000"/>
                </a:solidFill>
                <a:latin typeface="Consolas"/>
              </a:rPr>
              <a:t>    print("Negative or Zero")</a:t>
            </a:r>
            <a:br>
              <a:rPr lang="en-US" sz="1300" dirty="0">
                <a:latin typeface="Consolas"/>
              </a:rPr>
            </a:br>
            <a:endParaRPr lang="en-US" sz="1300" dirty="0">
              <a:solidFill>
                <a:srgbClr val="000000"/>
              </a:solidFill>
              <a:latin typeface="Consolas"/>
            </a:endParaRPr>
          </a:p>
          <a:p>
            <a:r>
              <a:rPr lang="en-US" sz="1300" b="1" dirty="0">
                <a:solidFill>
                  <a:srgbClr val="000000"/>
                </a:solidFill>
                <a:latin typeface="Aptos"/>
              </a:rPr>
              <a:t>Elif:</a:t>
            </a:r>
            <a:endParaRPr lang="en-US" sz="1300" dirty="0">
              <a:solidFill>
                <a:srgbClr val="000000"/>
              </a:solidFill>
              <a:latin typeface="Aptos"/>
            </a:endParaRPr>
          </a:p>
          <a:p>
            <a:pPr lvl="1"/>
            <a:r>
              <a:rPr lang="en-US" sz="1300" dirty="0">
                <a:solidFill>
                  <a:srgbClr val="000000"/>
                </a:solidFill>
                <a:latin typeface="Aptos"/>
              </a:rPr>
              <a:t>Syntax:</a:t>
            </a:r>
          </a:p>
          <a:p>
            <a:pPr lvl="1"/>
            <a:r>
              <a:rPr lang="en-US" sz="1300" dirty="0">
                <a:solidFill>
                  <a:srgbClr val="000000"/>
                </a:solidFill>
                <a:latin typeface="Consolas"/>
              </a:rPr>
              <a:t>if condition1:</a:t>
            </a:r>
            <a:br>
              <a:rPr lang="en-US" sz="1300" dirty="0">
                <a:latin typeface="Consolas"/>
              </a:rPr>
            </a:br>
            <a:r>
              <a:rPr lang="en-US" sz="1300" dirty="0">
                <a:solidFill>
                  <a:srgbClr val="000000"/>
                </a:solidFill>
                <a:latin typeface="Consolas"/>
              </a:rPr>
              <a:t>    # code</a:t>
            </a:r>
            <a:br>
              <a:rPr lang="en-US" sz="1300" dirty="0">
                <a:latin typeface="Consolas"/>
              </a:rPr>
            </a:br>
            <a:r>
              <a:rPr lang="en-US" sz="1300" err="1">
                <a:solidFill>
                  <a:srgbClr val="000000"/>
                </a:solidFill>
                <a:latin typeface="Consolas"/>
              </a:rPr>
              <a:t>elif</a:t>
            </a:r>
            <a:r>
              <a:rPr lang="en-US" sz="1300" dirty="0">
                <a:solidFill>
                  <a:srgbClr val="000000"/>
                </a:solidFill>
                <a:latin typeface="Consolas"/>
              </a:rPr>
              <a:t> condition2:</a:t>
            </a:r>
            <a:br>
              <a:rPr lang="en-US" sz="1300" dirty="0">
                <a:latin typeface="Consolas"/>
              </a:rPr>
            </a:br>
            <a:r>
              <a:rPr lang="en-US" sz="1300" dirty="0">
                <a:solidFill>
                  <a:srgbClr val="000000"/>
                </a:solidFill>
                <a:latin typeface="Consolas"/>
              </a:rPr>
              <a:t>    # code</a:t>
            </a:r>
            <a:br>
              <a:rPr lang="en-US" sz="1300" dirty="0">
                <a:latin typeface="Consolas"/>
              </a:rPr>
            </a:br>
            <a:r>
              <a:rPr lang="en-US" sz="1300" dirty="0">
                <a:solidFill>
                  <a:srgbClr val="000000"/>
                </a:solidFill>
                <a:latin typeface="Consolas"/>
              </a:rPr>
              <a:t>else:</a:t>
            </a:r>
            <a:br>
              <a:rPr lang="en-US" sz="1300" dirty="0">
                <a:latin typeface="Consolas"/>
              </a:rPr>
            </a:br>
            <a:r>
              <a:rPr lang="en-US" sz="1300" dirty="0">
                <a:solidFill>
                  <a:srgbClr val="000000"/>
                </a:solidFill>
                <a:latin typeface="Consolas"/>
              </a:rPr>
              <a:t>    # code</a:t>
            </a:r>
            <a:br>
              <a:rPr lang="en-US" sz="1300" dirty="0">
                <a:latin typeface="Consolas"/>
              </a:rPr>
            </a:br>
            <a:endParaRPr lang="en-US" sz="1300" dirty="0">
              <a:solidFill>
                <a:srgbClr val="000000"/>
              </a:solidFill>
              <a:latin typeface="Consolas"/>
            </a:endParaRPr>
          </a:p>
          <a:p>
            <a:pPr lvl="0"/>
            <a:endParaRPr lang="en-US" sz="26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2D706E-7114-6F52-5873-972B3A72A9B6}"/>
              </a:ext>
            </a:extLst>
          </p:cNvPr>
          <p:cNvPicPr>
            <a:picLocks noChangeAspect="1"/>
          </p:cNvPicPr>
          <p:nvPr/>
        </p:nvPicPr>
        <p:blipFill>
          <a:blip r:embed="rId3"/>
          <a:stretch>
            <a:fillRect/>
          </a:stretch>
        </p:blipFill>
        <p:spPr>
          <a:xfrm>
            <a:off x="9917793" y="-127907"/>
            <a:ext cx="2667000" cy="2667000"/>
          </a:xfrm>
          <a:prstGeom prst="rect">
            <a:avLst/>
          </a:prstGeom>
        </p:spPr>
      </p:pic>
    </p:spTree>
    <p:extLst>
      <p:ext uri="{BB962C8B-B14F-4D97-AF65-F5344CB8AC3E}">
        <p14:creationId xmlns:p14="http://schemas.microsoft.com/office/powerpoint/2010/main" val="4232905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F8B019EB-ED88-13BE-34AE-3A89FC1B5639}"/>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400" i="1" kern="1200" cap="all" baseline="0" dirty="0">
                <a:latin typeface="+mj-lt"/>
                <a:ea typeface="+mj-ea"/>
                <a:cs typeface="+mj-cs"/>
              </a:rPr>
              <a:t> Python Logical and Membership Operators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FE52FA0-D9EF-F9F9-063C-73E42D9CE44C}"/>
              </a:ext>
            </a:extLst>
          </p:cNvPr>
          <p:cNvPicPr>
            <a:picLocks noChangeAspect="1"/>
          </p:cNvPicPr>
          <p:nvPr/>
        </p:nvPicPr>
        <p:blipFill>
          <a:blip r:embed="rId3"/>
          <a:stretch>
            <a:fillRect/>
          </a:stretch>
        </p:blipFill>
        <p:spPr>
          <a:xfrm>
            <a:off x="9963150" y="-184150"/>
            <a:ext cx="2667000" cy="2667000"/>
          </a:xfrm>
          <a:prstGeom prst="rect">
            <a:avLst/>
          </a:prstGeom>
        </p:spPr>
      </p:pic>
    </p:spTree>
    <p:extLst>
      <p:ext uri="{BB962C8B-B14F-4D97-AF65-F5344CB8AC3E}">
        <p14:creationId xmlns:p14="http://schemas.microsoft.com/office/powerpoint/2010/main" val="305004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Autofit/>
          </a:bodyPr>
          <a:lstStyle/>
          <a:p>
            <a:pPr algn="l"/>
            <a:r>
              <a:rPr lang="en-US" sz="4400" dirty="0"/>
              <a:t>Logical Operators</a:t>
            </a:r>
          </a:p>
        </p:txBody>
      </p:sp>
      <p:sp>
        <p:nvSpPr>
          <p:cNvPr id="3" name="Content Placeholder 2">
            <a:extLst>
              <a:ext uri="{FF2B5EF4-FFF2-40B4-BE49-F238E27FC236}">
                <a16:creationId xmlns:a16="http://schemas.microsoft.com/office/drawing/2014/main" id="{8B6347F4-58A7-48E0-D511-950778EB9FF7}"/>
              </a:ext>
            </a:extLst>
          </p:cNvPr>
          <p:cNvSpPr>
            <a:spLocks noGrp="1"/>
          </p:cNvSpPr>
          <p:nvPr>
            <p:ph idx="1"/>
          </p:nvPr>
        </p:nvSpPr>
        <p:spPr/>
        <p:txBody>
          <a:bodyPr vert="horz" lIns="91440" tIns="45720" rIns="91440" bIns="45720" rtlCol="0" anchor="t">
            <a:normAutofit/>
          </a:bodyPr>
          <a:lstStyle/>
          <a:p>
            <a:pPr lvl="1"/>
            <a:r>
              <a:rPr lang="en-US" sz="2400" cap="all" dirty="0">
                <a:solidFill>
                  <a:srgbClr val="000000"/>
                </a:solidFill>
                <a:latin typeface="Consolas"/>
              </a:rPr>
              <a:t>and</a:t>
            </a:r>
            <a:r>
              <a:rPr lang="en-US" sz="2400" cap="all" dirty="0">
                <a:solidFill>
                  <a:srgbClr val="000000"/>
                </a:solidFill>
                <a:latin typeface="Aptos"/>
              </a:rPr>
              <a:t>, </a:t>
            </a:r>
            <a:r>
              <a:rPr lang="en-US" sz="2400" cap="all" dirty="0">
                <a:solidFill>
                  <a:srgbClr val="000000"/>
                </a:solidFill>
                <a:latin typeface="Consolas"/>
              </a:rPr>
              <a:t>or</a:t>
            </a:r>
            <a:r>
              <a:rPr lang="en-US" sz="2400" cap="all" dirty="0">
                <a:solidFill>
                  <a:srgbClr val="000000"/>
                </a:solidFill>
                <a:latin typeface="Aptos"/>
              </a:rPr>
              <a:t>, </a:t>
            </a:r>
            <a:r>
              <a:rPr lang="en-US" sz="2400" cap="all" dirty="0">
                <a:solidFill>
                  <a:srgbClr val="000000"/>
                </a:solidFill>
                <a:latin typeface="Consolas"/>
              </a:rPr>
              <a:t>not</a:t>
            </a:r>
          </a:p>
          <a:p>
            <a:pPr lvl="1"/>
            <a:r>
              <a:rPr lang="en-US" sz="2400" cap="all" dirty="0">
                <a:solidFill>
                  <a:srgbClr val="000000"/>
                </a:solidFill>
                <a:latin typeface="Aptos"/>
              </a:rPr>
              <a:t>Example:</a:t>
            </a:r>
          </a:p>
          <a:p>
            <a:pPr lvl="1"/>
            <a:r>
              <a:rPr lang="en-US" sz="2400" cap="all" dirty="0">
                <a:solidFill>
                  <a:srgbClr val="000000"/>
                </a:solidFill>
                <a:latin typeface="Consolas"/>
              </a:rPr>
              <a:t>if x &gt; 0 and y &gt; 0:</a:t>
            </a:r>
            <a:br>
              <a:rPr lang="en-US" sz="2400" cap="all" dirty="0">
                <a:latin typeface="Consolas"/>
              </a:rPr>
            </a:br>
            <a:r>
              <a:rPr lang="en-US" sz="2400" cap="all" dirty="0">
                <a:solidFill>
                  <a:srgbClr val="000000"/>
                </a:solidFill>
                <a:latin typeface="Consolas"/>
              </a:rPr>
              <a:t>    print("Both are positive")</a:t>
            </a:r>
            <a:endParaRPr lang="en-US" sz="2400"/>
          </a:p>
          <a:p>
            <a:endParaRPr lang="en-US" sz="5400" i="1" cap="all" dirty="0">
              <a:latin typeface="Walbaum Display Light"/>
            </a:endParaRPr>
          </a:p>
        </p:txBody>
      </p:sp>
      <p:pic>
        <p:nvPicPr>
          <p:cNvPr id="7" name="Graphic 6" descr="User">
            <a:extLst>
              <a:ext uri="{FF2B5EF4-FFF2-40B4-BE49-F238E27FC236}">
                <a16:creationId xmlns:a16="http://schemas.microsoft.com/office/drawing/2014/main" id="{5FD44994-8F1C-97D5-BBBC-13C4228C5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51981"/>
            <a:ext cx="5562600" cy="5562600"/>
          </a:xfrm>
          <a:prstGeom prst="rect">
            <a:avLst/>
          </a:prstGeom>
        </p:spPr>
      </p:pic>
      <p:pic>
        <p:nvPicPr>
          <p:cNvPr id="5" name="Picture 4">
            <a:extLst>
              <a:ext uri="{FF2B5EF4-FFF2-40B4-BE49-F238E27FC236}">
                <a16:creationId xmlns:a16="http://schemas.microsoft.com/office/drawing/2014/main" id="{B6ADFCD1-7470-1585-53F7-203FDED64FC1}"/>
              </a:ext>
            </a:extLst>
          </p:cNvPr>
          <p:cNvPicPr>
            <a:picLocks noChangeAspect="1"/>
          </p:cNvPicPr>
          <p:nvPr/>
        </p:nvPicPr>
        <p:blipFill>
          <a:blip r:embed="rId4"/>
          <a:stretch>
            <a:fillRect/>
          </a:stretch>
        </p:blipFill>
        <p:spPr>
          <a:xfrm>
            <a:off x="9888764" y="-113393"/>
            <a:ext cx="2667000" cy="2667000"/>
          </a:xfrm>
          <a:prstGeom prst="rect">
            <a:avLst/>
          </a:prstGeom>
        </p:spPr>
      </p:pic>
    </p:spTree>
    <p:extLst>
      <p:ext uri="{BB962C8B-B14F-4D97-AF65-F5344CB8AC3E}">
        <p14:creationId xmlns:p14="http://schemas.microsoft.com/office/powerpoint/2010/main" val="31553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yellow figures and a red figure on the other side">
            <a:extLst>
              <a:ext uri="{FF2B5EF4-FFF2-40B4-BE49-F238E27FC236}">
                <a16:creationId xmlns:a16="http://schemas.microsoft.com/office/drawing/2014/main" id="{AA6C8904-FBD1-A089-A5FF-CA13A139B109}"/>
              </a:ext>
            </a:extLst>
          </p:cNvPr>
          <p:cNvPicPr>
            <a:picLocks noChangeAspect="1"/>
          </p:cNvPicPr>
          <p:nvPr/>
        </p:nvPicPr>
        <p:blipFill>
          <a:blip r:embed="rId2"/>
          <a:srcRect t="15790" r="8" b="8"/>
          <a:stretch/>
        </p:blipFill>
        <p:spPr>
          <a:xfrm>
            <a:off x="410941"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27049" y="1014603"/>
            <a:ext cx="3274799" cy="1137209"/>
          </a:xfrm>
        </p:spPr>
        <p:txBody>
          <a:bodyPr vert="horz" lIns="91440" tIns="45720" rIns="91440" bIns="45720" rtlCol="0" anchor="t">
            <a:normAutofit/>
          </a:bodyPr>
          <a:lstStyle/>
          <a:p>
            <a:r>
              <a:rPr lang="en-US" sz="3400" i="1" kern="1200" cap="all" baseline="0">
                <a:solidFill>
                  <a:schemeClr val="tx2"/>
                </a:solidFill>
                <a:latin typeface="+mj-lt"/>
                <a:ea typeface="+mj-ea"/>
                <a:cs typeface="+mj-cs"/>
              </a:rPr>
              <a:t>Membership Operators</a:t>
            </a:r>
          </a:p>
        </p:txBody>
      </p:sp>
      <p:sp>
        <p:nvSpPr>
          <p:cNvPr id="3" name="Content Placeholder"/>
          <p:cNvSpPr>
            <a:spLocks noGrp="1"/>
          </p:cNvSpPr>
          <p:nvPr>
            <p:ph idx="1"/>
          </p:nvPr>
        </p:nvSpPr>
        <p:spPr>
          <a:xfrm>
            <a:off x="-17968" y="2373504"/>
            <a:ext cx="3794077" cy="3438142"/>
          </a:xfrm>
        </p:spPr>
        <p:txBody>
          <a:bodyPr vert="horz" lIns="91440" tIns="45720" rIns="91440" bIns="45720" rtlCol="0" anchor="t">
            <a:normAutofit/>
          </a:bodyPr>
          <a:lstStyle/>
          <a:p>
            <a:pPr marL="971550" lvl="1" indent="-285750">
              <a:buFont typeface="Arial"/>
              <a:buChar char="•"/>
            </a:pPr>
            <a:r>
              <a:rPr lang="en-US" sz="1800" cap="all" spc="300" dirty="0">
                <a:solidFill>
                  <a:srgbClr val="000000"/>
                </a:solidFill>
                <a:latin typeface="Consolas"/>
              </a:rPr>
              <a:t>in</a:t>
            </a:r>
            <a:r>
              <a:rPr lang="en-US" sz="1800" cap="all" spc="300" dirty="0">
                <a:solidFill>
                  <a:srgbClr val="000000"/>
                </a:solidFill>
                <a:latin typeface="Aptos"/>
              </a:rPr>
              <a:t>, </a:t>
            </a:r>
            <a:r>
              <a:rPr lang="en-US" sz="1800" cap="all" spc="300" dirty="0">
                <a:solidFill>
                  <a:srgbClr val="000000"/>
                </a:solidFill>
                <a:latin typeface="Consolas"/>
              </a:rPr>
              <a:t>not in</a:t>
            </a:r>
          </a:p>
          <a:p>
            <a:pPr marL="971550" lvl="1" indent="-285750">
              <a:buFont typeface="Arial"/>
              <a:buChar char="•"/>
            </a:pPr>
            <a:r>
              <a:rPr lang="en-US" sz="1800" cap="all" spc="300" dirty="0">
                <a:solidFill>
                  <a:srgbClr val="000000"/>
                </a:solidFill>
                <a:latin typeface="Aptos"/>
              </a:rPr>
              <a:t>Example:</a:t>
            </a:r>
          </a:p>
          <a:p>
            <a:pPr lvl="1" indent="0">
              <a:buNone/>
            </a:pPr>
            <a:r>
              <a:rPr lang="en-US" sz="1800" cap="all" spc="300" dirty="0">
                <a:solidFill>
                  <a:srgbClr val="000000"/>
                </a:solidFill>
                <a:latin typeface="Consolas"/>
              </a:rPr>
              <a:t>if 'a' in 'apple':</a:t>
            </a:r>
            <a:br>
              <a:rPr lang="en-US" sz="1800" cap="all" spc="300" dirty="0">
                <a:latin typeface="Consolas"/>
              </a:rPr>
            </a:br>
            <a:r>
              <a:rPr lang="en-US" sz="1800" cap="all" spc="300" dirty="0">
                <a:solidFill>
                  <a:srgbClr val="000000"/>
                </a:solidFill>
                <a:latin typeface="Consolas"/>
              </a:rPr>
              <a:t>    print("'a' is in the word 'apple'")</a:t>
            </a:r>
            <a:endParaRPr lang="en-US" sz="1800" dirty="0"/>
          </a:p>
          <a:p>
            <a:pPr marL="0" indent="0">
              <a:lnSpc>
                <a:spcPct val="120000"/>
              </a:lnSpc>
              <a:buNone/>
            </a:pPr>
            <a:endParaRPr lang="en-US" b="1" cap="all" spc="300"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3E7CB5-3FBB-79FE-9240-334AB0F54340}"/>
              </a:ext>
            </a:extLst>
          </p:cNvPr>
          <p:cNvPicPr>
            <a:picLocks noChangeAspect="1"/>
          </p:cNvPicPr>
          <p:nvPr/>
        </p:nvPicPr>
        <p:blipFill>
          <a:blip r:embed="rId3"/>
          <a:stretch>
            <a:fillRect/>
          </a:stretch>
        </p:blipFill>
        <p:spPr>
          <a:xfrm>
            <a:off x="9969500" y="-158750"/>
            <a:ext cx="2667000" cy="2667000"/>
          </a:xfrm>
          <a:prstGeom prst="rect">
            <a:avLst/>
          </a:prstGeom>
        </p:spPr>
      </p:pic>
    </p:spTree>
    <p:extLst>
      <p:ext uri="{BB962C8B-B14F-4D97-AF65-F5344CB8AC3E}">
        <p14:creationId xmlns:p14="http://schemas.microsoft.com/office/powerpoint/2010/main" val="421763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6A350A89-1039-BC03-F454-2987A2303423}"/>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dirty="0">
                <a:latin typeface="+mj-lt"/>
                <a:ea typeface="+mj-ea"/>
                <a:cs typeface="+mj-cs"/>
              </a:rPr>
              <a:t> Setting Up Python</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Title: Setting Up Python</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C98E9AE-A72B-C2E0-43BA-0D7B9D68ABFE}"/>
              </a:ext>
            </a:extLst>
          </p:cNvPr>
          <p:cNvPicPr>
            <a:picLocks noChangeAspect="1"/>
          </p:cNvPicPr>
          <p:nvPr/>
        </p:nvPicPr>
        <p:blipFill>
          <a:blip r:embed="rId3"/>
          <a:stretch>
            <a:fillRect/>
          </a:stretch>
        </p:blipFill>
        <p:spPr>
          <a:xfrm>
            <a:off x="9893300" y="-171450"/>
            <a:ext cx="2667000" cy="2667000"/>
          </a:xfrm>
          <a:prstGeom prst="rect">
            <a:avLst/>
          </a:prstGeom>
        </p:spPr>
      </p:pic>
    </p:spTree>
    <p:extLst>
      <p:ext uri="{BB962C8B-B14F-4D97-AF65-F5344CB8AC3E}">
        <p14:creationId xmlns:p14="http://schemas.microsoft.com/office/powerpoint/2010/main" val="4184424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BC6B5E24-BDCB-40E9-1B49-6136F067D0F8}"/>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4000" dirty="0"/>
              <a:t> Python Loops</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DB61990-F709-CF8E-3A12-7DDDB128A21A}"/>
              </a:ext>
            </a:extLst>
          </p:cNvPr>
          <p:cNvPicPr>
            <a:picLocks noChangeAspect="1"/>
          </p:cNvPicPr>
          <p:nvPr/>
        </p:nvPicPr>
        <p:blipFill>
          <a:blip r:embed="rId3"/>
          <a:stretch>
            <a:fillRect/>
          </a:stretch>
        </p:blipFill>
        <p:spPr>
          <a:xfrm>
            <a:off x="9829800" y="-184150"/>
            <a:ext cx="2667000" cy="2667000"/>
          </a:xfrm>
          <a:prstGeom prst="rect">
            <a:avLst/>
          </a:prstGeom>
        </p:spPr>
      </p:pic>
    </p:spTree>
    <p:extLst>
      <p:ext uri="{BB962C8B-B14F-4D97-AF65-F5344CB8AC3E}">
        <p14:creationId xmlns:p14="http://schemas.microsoft.com/office/powerpoint/2010/main" val="287231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0C36B-61EE-E350-F91F-215650DE7CA3}"/>
              </a:ext>
            </a:extLst>
          </p:cNvPr>
          <p:cNvSpPr txBox="1"/>
          <p:nvPr/>
        </p:nvSpPr>
        <p:spPr>
          <a:xfrm>
            <a:off x="1784350" y="304800"/>
            <a:ext cx="55245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Symbol"/>
              <a:buChar char="•"/>
            </a:pPr>
            <a:r>
              <a:rPr lang="en-US" sz="2000" b="1" dirty="0">
                <a:latin typeface="Aptos"/>
              </a:rPr>
              <a:t>For Loop:</a:t>
            </a:r>
            <a:r>
              <a:rPr lang="en-US" sz="2000" dirty="0">
                <a:latin typeface="Aptos"/>
              </a:rPr>
              <a:t> </a:t>
            </a:r>
          </a:p>
          <a:p>
            <a:pPr marL="228600" lvl="1" indent="-228600">
              <a:buFont typeface="Courier New"/>
              <a:buChar char="•"/>
            </a:pPr>
            <a:r>
              <a:rPr lang="en-US" sz="2000" dirty="0">
                <a:latin typeface="Aptos"/>
              </a:rPr>
              <a:t>Syntax: </a:t>
            </a:r>
          </a:p>
          <a:p>
            <a:r>
              <a:rPr lang="en-US" sz="2000" dirty="0">
                <a:latin typeface="Consolas"/>
              </a:rPr>
              <a:t>for item in </a:t>
            </a:r>
            <a:r>
              <a:rPr lang="en-US" sz="2000" err="1">
                <a:latin typeface="Consolas"/>
              </a:rPr>
              <a:t>iterable</a:t>
            </a:r>
            <a:r>
              <a:rPr lang="en-US" sz="2000" dirty="0">
                <a:latin typeface="Consolas"/>
              </a:rPr>
              <a:t>:</a:t>
            </a:r>
            <a:r>
              <a:rPr lang="en-US" sz="2000" dirty="0">
                <a:latin typeface="WordVisiCarriageReturn_MSFontService"/>
              </a:rPr>
              <a:t> </a:t>
            </a:r>
            <a:br>
              <a:rPr lang="en-US" sz="2000" dirty="0">
                <a:latin typeface="WordVisiCarriageReturn_MSFontService"/>
              </a:rPr>
            </a:br>
            <a:r>
              <a:rPr lang="en-US" sz="2000" dirty="0">
                <a:latin typeface="Consolas"/>
              </a:rPr>
              <a:t>   # code</a:t>
            </a:r>
            <a:r>
              <a:rPr lang="en-US" sz="2000" dirty="0">
                <a:latin typeface="WordVisiCarriageReturn_MSFontService"/>
              </a:rPr>
              <a:t> </a:t>
            </a:r>
            <a:br>
              <a:rPr lang="en-US" sz="2000" dirty="0">
                <a:latin typeface="WordVisiCarriageReturn_MSFontService"/>
              </a:rPr>
            </a:br>
            <a:r>
              <a:rPr lang="en-US" sz="2000" dirty="0">
                <a:latin typeface="Consolas"/>
              </a:rPr>
              <a:t> </a:t>
            </a:r>
          </a:p>
          <a:p>
            <a:pPr marL="228600" lvl="1" indent="-228600">
              <a:buFont typeface="Courier New"/>
              <a:buChar char="•"/>
            </a:pPr>
            <a:r>
              <a:rPr lang="en-US" sz="2000" dirty="0">
                <a:latin typeface="Aptos"/>
              </a:rPr>
              <a:t>Example: </a:t>
            </a:r>
          </a:p>
          <a:p>
            <a:r>
              <a:rPr lang="en-US" sz="2000" dirty="0">
                <a:latin typeface="Consolas"/>
              </a:rPr>
              <a:t>for </a:t>
            </a:r>
            <a:r>
              <a:rPr lang="en-US" sz="2000" err="1">
                <a:latin typeface="Consolas"/>
              </a:rPr>
              <a:t>i</a:t>
            </a:r>
            <a:r>
              <a:rPr lang="en-US" sz="2000" dirty="0">
                <a:latin typeface="Consolas"/>
              </a:rPr>
              <a:t> in range(5):</a:t>
            </a:r>
            <a:r>
              <a:rPr lang="en-US" sz="2000" dirty="0">
                <a:latin typeface="WordVisiCarriageReturn_MSFontService"/>
              </a:rPr>
              <a:t> </a:t>
            </a:r>
            <a:br>
              <a:rPr lang="en-US" sz="2000" dirty="0">
                <a:latin typeface="WordVisiCarriageReturn_MSFontService"/>
              </a:rPr>
            </a:br>
            <a:r>
              <a:rPr lang="en-US" sz="2000" dirty="0">
                <a:latin typeface="Consolas"/>
              </a:rPr>
              <a:t>   print(</a:t>
            </a:r>
            <a:r>
              <a:rPr lang="en-US" sz="2000" err="1">
                <a:latin typeface="Consolas"/>
              </a:rPr>
              <a:t>i</a:t>
            </a:r>
            <a:r>
              <a:rPr lang="en-US" sz="2000" dirty="0">
                <a:latin typeface="Consolas"/>
              </a:rPr>
              <a:t>)</a:t>
            </a:r>
            <a:r>
              <a:rPr lang="en-US" sz="2000" dirty="0">
                <a:latin typeface="WordVisiCarriageReturn_MSFontService"/>
              </a:rPr>
              <a:t> </a:t>
            </a:r>
            <a:br>
              <a:rPr lang="en-US" sz="2000" dirty="0">
                <a:latin typeface="WordVisiCarriageReturn_MSFontService"/>
              </a:rPr>
            </a:br>
            <a:r>
              <a:rPr lang="en-US" sz="2000" dirty="0">
                <a:latin typeface="Consolas"/>
              </a:rPr>
              <a:t> </a:t>
            </a:r>
          </a:p>
          <a:p>
            <a:pPr marL="228600" indent="-228600">
              <a:buFont typeface="Symbol"/>
              <a:buChar char="•"/>
            </a:pPr>
            <a:r>
              <a:rPr lang="en-US" sz="2000" b="1" dirty="0">
                <a:latin typeface="Aptos"/>
              </a:rPr>
              <a:t>While Loop:</a:t>
            </a:r>
            <a:r>
              <a:rPr lang="en-US" sz="2000" dirty="0">
                <a:latin typeface="Aptos"/>
              </a:rPr>
              <a:t> </a:t>
            </a:r>
          </a:p>
          <a:p>
            <a:pPr marL="228600" lvl="1" indent="-228600">
              <a:buFont typeface="Courier New"/>
              <a:buChar char="•"/>
            </a:pPr>
            <a:r>
              <a:rPr lang="en-US" sz="2000" dirty="0">
                <a:latin typeface="Aptos"/>
              </a:rPr>
              <a:t>Syntax: </a:t>
            </a:r>
          </a:p>
          <a:p>
            <a:r>
              <a:rPr lang="en-US" sz="2000" dirty="0">
                <a:latin typeface="Consolas"/>
              </a:rPr>
              <a:t>while condition:</a:t>
            </a:r>
            <a:r>
              <a:rPr lang="en-US" sz="2000" dirty="0">
                <a:latin typeface="WordVisiCarriageReturn_MSFontService"/>
              </a:rPr>
              <a:t> </a:t>
            </a:r>
            <a:br>
              <a:rPr lang="en-US" sz="2000" dirty="0">
                <a:latin typeface="WordVisiCarriageReturn_MSFontService"/>
              </a:rPr>
            </a:br>
            <a:r>
              <a:rPr lang="en-US" sz="2000" dirty="0">
                <a:latin typeface="Consolas"/>
              </a:rPr>
              <a:t>   # code</a:t>
            </a:r>
            <a:r>
              <a:rPr lang="en-US" sz="2000" dirty="0">
                <a:latin typeface="WordVisiCarriageReturn_MSFontService"/>
              </a:rPr>
              <a:t> </a:t>
            </a:r>
            <a:br>
              <a:rPr lang="en-US" sz="2000" dirty="0">
                <a:latin typeface="WordVisiCarriageReturn_MSFontService"/>
              </a:rPr>
            </a:br>
            <a:r>
              <a:rPr lang="en-US" sz="2000" dirty="0">
                <a:latin typeface="Consolas"/>
              </a:rPr>
              <a:t> </a:t>
            </a:r>
          </a:p>
          <a:p>
            <a:pPr marL="228600" lvl="1" indent="-228600">
              <a:buFont typeface="Courier New"/>
              <a:buChar char="•"/>
            </a:pPr>
            <a:r>
              <a:rPr lang="en-US" sz="2000" dirty="0">
                <a:latin typeface="Aptos"/>
              </a:rPr>
              <a:t>Example: </a:t>
            </a:r>
          </a:p>
          <a:p>
            <a:r>
              <a:rPr lang="en-US" sz="2000" dirty="0">
                <a:latin typeface="Consolas"/>
              </a:rPr>
              <a:t>while x &gt; 0:</a:t>
            </a:r>
            <a:r>
              <a:rPr lang="en-US" sz="2000" dirty="0">
                <a:latin typeface="WordVisiCarriageReturn_MSFontService"/>
              </a:rPr>
              <a:t> </a:t>
            </a:r>
            <a:br>
              <a:rPr lang="en-US" sz="2000" dirty="0">
                <a:latin typeface="WordVisiCarriageReturn_MSFontService"/>
              </a:rPr>
            </a:br>
            <a:r>
              <a:rPr lang="en-US" sz="2000" dirty="0">
                <a:latin typeface="Consolas"/>
              </a:rPr>
              <a:t>   print(x)</a:t>
            </a:r>
            <a:r>
              <a:rPr lang="en-US" sz="2000" dirty="0">
                <a:latin typeface="WordVisiCarriageReturn_MSFontService"/>
              </a:rPr>
              <a:t> </a:t>
            </a:r>
            <a:br>
              <a:rPr lang="en-US" sz="2000" dirty="0">
                <a:latin typeface="WordVisiCarriageReturn_MSFontService"/>
              </a:rPr>
            </a:br>
            <a:r>
              <a:rPr lang="en-US" sz="2000" dirty="0">
                <a:latin typeface="Consolas"/>
              </a:rPr>
              <a:t>   x -= 1</a:t>
            </a:r>
          </a:p>
        </p:txBody>
      </p:sp>
      <p:pic>
        <p:nvPicPr>
          <p:cNvPr id="4" name="Picture 3">
            <a:extLst>
              <a:ext uri="{FF2B5EF4-FFF2-40B4-BE49-F238E27FC236}">
                <a16:creationId xmlns:a16="http://schemas.microsoft.com/office/drawing/2014/main" id="{A4E95CFE-79A6-70B5-3CE8-CCA2068F501D}"/>
              </a:ext>
            </a:extLst>
          </p:cNvPr>
          <p:cNvPicPr>
            <a:picLocks noChangeAspect="1"/>
          </p:cNvPicPr>
          <p:nvPr/>
        </p:nvPicPr>
        <p:blipFill>
          <a:blip r:embed="rId2"/>
          <a:stretch>
            <a:fillRect/>
          </a:stretch>
        </p:blipFill>
        <p:spPr>
          <a:xfrm>
            <a:off x="9886950" y="-203200"/>
            <a:ext cx="2667000" cy="2667000"/>
          </a:xfrm>
          <a:prstGeom prst="rect">
            <a:avLst/>
          </a:prstGeom>
        </p:spPr>
      </p:pic>
    </p:spTree>
    <p:extLst>
      <p:ext uri="{BB962C8B-B14F-4D97-AF65-F5344CB8AC3E}">
        <p14:creationId xmlns:p14="http://schemas.microsoft.com/office/powerpoint/2010/main" val="96149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lasses on top of a book">
            <a:extLst>
              <a:ext uri="{FF2B5EF4-FFF2-40B4-BE49-F238E27FC236}">
                <a16:creationId xmlns:a16="http://schemas.microsoft.com/office/drawing/2014/main" id="{B9C2F29D-4EB5-B6E4-1AE3-B809ACAA0659}"/>
              </a:ext>
            </a:extLst>
          </p:cNvPr>
          <p:cNvPicPr>
            <a:picLocks noChangeAspect="1"/>
          </p:cNvPicPr>
          <p:nvPr/>
        </p:nvPicPr>
        <p:blipFill>
          <a:blip r:embed="rId2"/>
          <a:srcRect t="9268" r="8" b="5971"/>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100" i="1" kern="1200" cap="all" baseline="0" dirty="0">
                <a:latin typeface="+mj-lt"/>
                <a:ea typeface="+mj-ea"/>
                <a:cs typeface="+mj-cs"/>
              </a:rPr>
              <a:t> Break, Continue, and Loop </a:t>
            </a:r>
            <a:endParaRPr lang="en-US" sz="3100" i="1" kern="1200" cap="all" baseline="0" dirty="0">
              <a:latin typeface="+mj-lt"/>
            </a:endParaRP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DCE5F9E-329A-5783-59E3-8005522D6B7B}"/>
              </a:ext>
            </a:extLst>
          </p:cNvPr>
          <p:cNvPicPr>
            <a:picLocks noChangeAspect="1"/>
          </p:cNvPicPr>
          <p:nvPr/>
        </p:nvPicPr>
        <p:blipFill>
          <a:blip r:embed="rId3"/>
          <a:stretch>
            <a:fillRect/>
          </a:stretch>
        </p:blipFill>
        <p:spPr>
          <a:xfrm>
            <a:off x="9804400" y="-50800"/>
            <a:ext cx="2667000" cy="2667000"/>
          </a:xfrm>
          <a:prstGeom prst="rect">
            <a:avLst/>
          </a:prstGeom>
        </p:spPr>
      </p:pic>
    </p:spTree>
    <p:extLst>
      <p:ext uri="{BB962C8B-B14F-4D97-AF65-F5344CB8AC3E}">
        <p14:creationId xmlns:p14="http://schemas.microsoft.com/office/powerpoint/2010/main" val="4046583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vert="horz" lIns="91440" tIns="45720" rIns="91440" bIns="45720" rtlCol="0" anchor="t">
            <a:normAutofit/>
          </a:bodyPr>
          <a:lstStyle/>
          <a:p>
            <a:r>
              <a:rPr lang="en-US" sz="3700" i="1" kern="1200" cap="all" baseline="0">
                <a:solidFill>
                  <a:schemeClr val="tx2"/>
                </a:solidFill>
                <a:latin typeface="+mj-lt"/>
                <a:ea typeface="+mj-ea"/>
                <a:cs typeface="+mj-cs"/>
              </a:rPr>
              <a:t>Break Statement</a:t>
            </a:r>
          </a:p>
        </p:txBody>
      </p:sp>
      <p:sp>
        <p:nvSpPr>
          <p:cNvPr id="3" name="Content Placeholder"/>
          <p:cNvSpPr>
            <a:spLocks noGrp="1"/>
          </p:cNvSpPr>
          <p:nvPr>
            <p:ph idx="1"/>
          </p:nvPr>
        </p:nvSpPr>
        <p:spPr/>
        <p:txBody>
          <a:bodyPr vert="horz" lIns="91440" tIns="45720" rIns="91440" bIns="45720" rtlCol="0" anchor="t">
            <a:normAutofit/>
          </a:bodyPr>
          <a:lstStyle/>
          <a:p>
            <a:pPr>
              <a:buFont typeface="Arial"/>
              <a:buChar char="•"/>
            </a:pPr>
            <a:r>
              <a:rPr lang="en-US" sz="1800" b="1" cap="all" spc="300" dirty="0">
                <a:solidFill>
                  <a:srgbClr val="000000"/>
                </a:solidFill>
                <a:latin typeface="Aptos"/>
              </a:rPr>
              <a:t>Break Statement:</a:t>
            </a:r>
            <a:endParaRPr lang="en-US" sz="1800" cap="all" spc="300" dirty="0">
              <a:solidFill>
                <a:srgbClr val="000000"/>
              </a:solidFill>
              <a:latin typeface="Aptos"/>
            </a:endParaRPr>
          </a:p>
          <a:p>
            <a:pPr marL="971550" lvl="1" indent="-285750">
              <a:buFont typeface="Arial"/>
              <a:buChar char="•"/>
            </a:pPr>
            <a:r>
              <a:rPr lang="en-US" sz="1800" cap="all" spc="300" dirty="0">
                <a:solidFill>
                  <a:srgbClr val="000000"/>
                </a:solidFill>
                <a:latin typeface="Aptos"/>
              </a:rPr>
              <a:t>Exits the loop prematurely.</a:t>
            </a:r>
          </a:p>
          <a:p>
            <a:pPr marL="971550" lvl="1" indent="-285750">
              <a:buFont typeface="Arial"/>
              <a:buChar char="•"/>
            </a:pPr>
            <a:r>
              <a:rPr lang="en-US" sz="1800" cap="all" spc="300" dirty="0">
                <a:solidFill>
                  <a:srgbClr val="000000"/>
                </a:solidFill>
                <a:latin typeface="Aptos"/>
              </a:rPr>
              <a:t>Example:</a:t>
            </a:r>
          </a:p>
          <a:p>
            <a:pPr lvl="1" indent="0">
              <a:buNone/>
            </a:pPr>
            <a:r>
              <a:rPr lang="en-US" sz="1800" cap="all" spc="300" dirty="0">
                <a:solidFill>
                  <a:srgbClr val="000000"/>
                </a:solidFill>
                <a:latin typeface="Consolas"/>
              </a:rPr>
              <a:t>for </a:t>
            </a:r>
            <a:r>
              <a:rPr lang="en-US" sz="1800" cap="all" spc="300" dirty="0" err="1">
                <a:solidFill>
                  <a:srgbClr val="000000"/>
                </a:solidFill>
                <a:latin typeface="Consolas"/>
              </a:rPr>
              <a:t>i</a:t>
            </a:r>
            <a:r>
              <a:rPr lang="en-US" sz="1800" cap="all" spc="300" dirty="0">
                <a:solidFill>
                  <a:srgbClr val="000000"/>
                </a:solidFill>
                <a:latin typeface="Consolas"/>
              </a:rPr>
              <a:t> in range(10):</a:t>
            </a:r>
            <a:br>
              <a:rPr lang="en-US" sz="1800" cap="all" spc="300" dirty="0">
                <a:latin typeface="Consolas"/>
              </a:rPr>
            </a:br>
            <a:r>
              <a:rPr lang="en-US" sz="1800" cap="all" spc="300" dirty="0">
                <a:solidFill>
                  <a:srgbClr val="000000"/>
                </a:solidFill>
                <a:latin typeface="Consolas"/>
              </a:rPr>
              <a:t>    if </a:t>
            </a:r>
            <a:r>
              <a:rPr lang="en-US" sz="1800" cap="all" spc="300" dirty="0" err="1">
                <a:solidFill>
                  <a:srgbClr val="000000"/>
                </a:solidFill>
                <a:latin typeface="Consolas"/>
              </a:rPr>
              <a:t>i</a:t>
            </a:r>
            <a:r>
              <a:rPr lang="en-US" sz="1800" cap="all" spc="300" dirty="0">
                <a:solidFill>
                  <a:srgbClr val="000000"/>
                </a:solidFill>
                <a:latin typeface="Consolas"/>
              </a:rPr>
              <a:t> == 5:</a:t>
            </a:r>
            <a:br>
              <a:rPr lang="en-US" sz="1800" cap="all" spc="300" dirty="0">
                <a:latin typeface="Consolas"/>
              </a:rPr>
            </a:br>
            <a:r>
              <a:rPr lang="en-US" sz="1800" cap="all" spc="300" dirty="0">
                <a:solidFill>
                  <a:srgbClr val="000000"/>
                </a:solidFill>
                <a:latin typeface="Consolas"/>
              </a:rPr>
              <a:t>        break</a:t>
            </a:r>
            <a:br>
              <a:rPr lang="en-US" sz="1800" cap="all" spc="300" dirty="0">
                <a:latin typeface="Consolas"/>
              </a:rPr>
            </a:br>
            <a:r>
              <a:rPr lang="en-US" sz="1800" cap="all" spc="300" dirty="0">
                <a:solidFill>
                  <a:srgbClr val="000000"/>
                </a:solidFill>
                <a:latin typeface="Consolas"/>
              </a:rPr>
              <a:t>    print(</a:t>
            </a:r>
            <a:r>
              <a:rPr lang="en-US" sz="1800" cap="all" spc="300" dirty="0" err="1">
                <a:solidFill>
                  <a:srgbClr val="000000"/>
                </a:solidFill>
                <a:latin typeface="Consolas"/>
              </a:rPr>
              <a:t>i</a:t>
            </a:r>
            <a:r>
              <a:rPr lang="en-US" sz="1800" cap="all" spc="300" dirty="0">
                <a:solidFill>
                  <a:srgbClr val="000000"/>
                </a:solidFill>
                <a:latin typeface="Consolas"/>
              </a:rPr>
              <a:t>)</a:t>
            </a:r>
            <a:br>
              <a:rPr lang="en-US" sz="1800" cap="all" spc="300" dirty="0">
                <a:latin typeface="Consolas"/>
              </a:rPr>
            </a:br>
            <a:endParaRPr lang="en-US" sz="1800" cap="all" spc="300" dirty="0">
              <a:solidFill>
                <a:srgbClr val="000000"/>
              </a:solidFill>
              <a:latin typeface="Consolas"/>
            </a:endParaRPr>
          </a:p>
          <a:p>
            <a:pPr marL="0" lvl="0" indent="0">
              <a:lnSpc>
                <a:spcPct val="120000"/>
              </a:lnSpc>
              <a:buNone/>
            </a:pPr>
            <a:endParaRPr lang="en-US" b="1" cap="all" spc="300" dirty="0"/>
          </a:p>
        </p:txBody>
      </p:sp>
      <p:pic>
        <p:nvPicPr>
          <p:cNvPr id="5" name="Picture 4">
            <a:extLst>
              <a:ext uri="{FF2B5EF4-FFF2-40B4-BE49-F238E27FC236}">
                <a16:creationId xmlns:a16="http://schemas.microsoft.com/office/drawing/2014/main" id="{2A4188C0-4993-23BF-249E-6E42778C9D3C}"/>
              </a:ext>
            </a:extLst>
          </p:cNvPr>
          <p:cNvPicPr>
            <a:picLocks noChangeAspect="1"/>
          </p:cNvPicPr>
          <p:nvPr/>
        </p:nvPicPr>
        <p:blipFill>
          <a:blip r:embed="rId2"/>
          <a:stretch>
            <a:fillRect/>
          </a:stretch>
        </p:blipFill>
        <p:spPr>
          <a:xfrm>
            <a:off x="9874250" y="0"/>
            <a:ext cx="2667000" cy="2667000"/>
          </a:xfrm>
          <a:prstGeom prst="rect">
            <a:avLst/>
          </a:prstGeom>
        </p:spPr>
      </p:pic>
    </p:spTree>
    <p:extLst>
      <p:ext uri="{BB962C8B-B14F-4D97-AF65-F5344CB8AC3E}">
        <p14:creationId xmlns:p14="http://schemas.microsoft.com/office/powerpoint/2010/main" val="4193968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Continue Statement</a:t>
            </a:r>
          </a:p>
        </p:txBody>
      </p:sp>
      <p:pic>
        <p:nvPicPr>
          <p:cNvPr id="6" name="Picture 5" descr="Periodic table of elements">
            <a:extLst>
              <a:ext uri="{FF2B5EF4-FFF2-40B4-BE49-F238E27FC236}">
                <a16:creationId xmlns:a16="http://schemas.microsoft.com/office/drawing/2014/main" id="{F3608891-EE7B-8C73-00FC-0FB38EB0683B}"/>
              </a:ext>
            </a:extLst>
          </p:cNvPr>
          <p:cNvPicPr>
            <a:picLocks noChangeAspect="1"/>
          </p:cNvPicPr>
          <p:nvPr/>
        </p:nvPicPr>
        <p:blipFill>
          <a:blip r:embed="rId2"/>
          <a:srcRect l="23235" r="28687" b="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pPr lvl="1"/>
            <a:r>
              <a:rPr lang="en-US" dirty="0">
                <a:solidFill>
                  <a:srgbClr val="000000"/>
                </a:solidFill>
                <a:latin typeface="Aptos"/>
              </a:rPr>
              <a:t>Skips the current iteration and continues with the next.</a:t>
            </a:r>
          </a:p>
          <a:p>
            <a:pPr lvl="1"/>
            <a:r>
              <a:rPr lang="en-US" dirty="0">
                <a:solidFill>
                  <a:srgbClr val="000000"/>
                </a:solidFill>
                <a:latin typeface="Aptos"/>
              </a:rPr>
              <a:t>Example:</a:t>
            </a:r>
          </a:p>
          <a:p>
            <a:pPr lvl="1"/>
            <a:r>
              <a:rPr lang="en-US" dirty="0">
                <a:solidFill>
                  <a:srgbClr val="000000"/>
                </a:solidFill>
                <a:latin typeface="Consolas"/>
              </a:rPr>
              <a:t>for </a:t>
            </a:r>
            <a:r>
              <a:rPr lang="en-US" dirty="0" err="1">
                <a:solidFill>
                  <a:srgbClr val="000000"/>
                </a:solidFill>
                <a:latin typeface="Consolas"/>
              </a:rPr>
              <a:t>i</a:t>
            </a:r>
            <a:r>
              <a:rPr lang="en-US" dirty="0">
                <a:solidFill>
                  <a:srgbClr val="000000"/>
                </a:solidFill>
                <a:latin typeface="Consolas"/>
              </a:rPr>
              <a:t> in range(10):</a:t>
            </a:r>
            <a:br>
              <a:rPr lang="en-US" dirty="0">
                <a:latin typeface="Consolas"/>
              </a:rPr>
            </a:br>
            <a:r>
              <a:rPr lang="en-US" dirty="0">
                <a:solidFill>
                  <a:srgbClr val="000000"/>
                </a:solidFill>
                <a:latin typeface="Consolas"/>
              </a:rPr>
              <a:t>    if </a:t>
            </a:r>
            <a:r>
              <a:rPr lang="en-US" dirty="0" err="1">
                <a:solidFill>
                  <a:srgbClr val="000000"/>
                </a:solidFill>
                <a:latin typeface="Consolas"/>
              </a:rPr>
              <a:t>i</a:t>
            </a:r>
            <a:r>
              <a:rPr lang="en-US" dirty="0">
                <a:solidFill>
                  <a:srgbClr val="000000"/>
                </a:solidFill>
                <a:latin typeface="Consolas"/>
              </a:rPr>
              <a:t> == 5:</a:t>
            </a:r>
            <a:br>
              <a:rPr lang="en-US" dirty="0">
                <a:latin typeface="Consolas"/>
              </a:rPr>
            </a:br>
            <a:r>
              <a:rPr lang="en-US" dirty="0">
                <a:solidFill>
                  <a:srgbClr val="000000"/>
                </a:solidFill>
                <a:latin typeface="Consolas"/>
              </a:rPr>
              <a:t>        continue</a:t>
            </a:r>
            <a:br>
              <a:rPr lang="en-US" dirty="0">
                <a:latin typeface="Consolas"/>
              </a:rPr>
            </a:br>
            <a:r>
              <a:rPr lang="en-US" dirty="0">
                <a:solidFill>
                  <a:srgbClr val="000000"/>
                </a:solidFill>
                <a:latin typeface="Consolas"/>
              </a:rPr>
              <a:t>    print(</a:t>
            </a:r>
            <a:r>
              <a:rPr lang="en-US" dirty="0" err="1">
                <a:solidFill>
                  <a:srgbClr val="000000"/>
                </a:solidFill>
                <a:latin typeface="Consolas"/>
              </a:rPr>
              <a:t>i</a:t>
            </a:r>
            <a:r>
              <a:rPr lang="en-US" dirty="0">
                <a:solidFill>
                  <a:srgbClr val="000000"/>
                </a:solidFill>
                <a:latin typeface="Consolas"/>
              </a:rPr>
              <a:t>)</a:t>
            </a:r>
            <a:endParaRPr lang="en-US"/>
          </a:p>
          <a:p>
            <a:pPr lvl="1"/>
            <a:endParaRPr lang="en-US" dirty="0">
              <a:solidFill>
                <a:srgbClr val="000000"/>
              </a:solidFill>
              <a:latin typeface="Consolas"/>
            </a:endParaRPr>
          </a:p>
          <a:p>
            <a:r>
              <a:rPr lang="en-US" sz="1600" b="1" dirty="0">
                <a:solidFill>
                  <a:srgbClr val="000000"/>
                </a:solidFill>
                <a:latin typeface="Aptos"/>
              </a:rPr>
              <a:t>Difference Between For and While Loop:</a:t>
            </a:r>
            <a:endParaRPr lang="en-US" sz="1600" dirty="0">
              <a:solidFill>
                <a:srgbClr val="000000"/>
              </a:solidFill>
              <a:latin typeface="Aptos"/>
            </a:endParaRPr>
          </a:p>
          <a:p>
            <a:pPr lvl="1"/>
            <a:r>
              <a:rPr lang="en-US" sz="1600" b="1" dirty="0">
                <a:solidFill>
                  <a:srgbClr val="000000"/>
                </a:solidFill>
                <a:latin typeface="Aptos"/>
              </a:rPr>
              <a:t>For Loop:</a:t>
            </a:r>
            <a:r>
              <a:rPr lang="en-US" sz="1600" dirty="0">
                <a:solidFill>
                  <a:srgbClr val="000000"/>
                </a:solidFill>
                <a:latin typeface="Aptos"/>
              </a:rPr>
              <a:t> Used when the number of iterations is known.</a:t>
            </a:r>
          </a:p>
          <a:p>
            <a:pPr lvl="1"/>
            <a:r>
              <a:rPr lang="en-US" sz="1600" b="1" dirty="0">
                <a:solidFill>
                  <a:srgbClr val="000000"/>
                </a:solidFill>
                <a:latin typeface="Aptos"/>
              </a:rPr>
              <a:t>While Loop:</a:t>
            </a:r>
            <a:r>
              <a:rPr lang="en-US" sz="1600" dirty="0">
                <a:solidFill>
                  <a:srgbClr val="000000"/>
                </a:solidFill>
                <a:latin typeface="Aptos"/>
              </a:rPr>
              <a:t> Used when the number of iterations is not known.</a:t>
            </a:r>
          </a:p>
          <a:p>
            <a:pPr lvl="1"/>
            <a:endParaRPr lang="en-US" dirty="0">
              <a:solidFill>
                <a:srgbClr val="000000"/>
              </a:solidFill>
              <a:latin typeface="Consolas"/>
            </a:endParaRPr>
          </a:p>
          <a:p>
            <a:endParaRPr lang="en-US" sz="40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2AEC10-8479-6CD2-7269-8B43F9909776}"/>
              </a:ext>
            </a:extLst>
          </p:cNvPr>
          <p:cNvPicPr>
            <a:picLocks noChangeAspect="1"/>
          </p:cNvPicPr>
          <p:nvPr/>
        </p:nvPicPr>
        <p:blipFill>
          <a:blip r:embed="rId3"/>
          <a:stretch>
            <a:fillRect/>
          </a:stretch>
        </p:blipFill>
        <p:spPr>
          <a:xfrm>
            <a:off x="10055679" y="-171450"/>
            <a:ext cx="2667000" cy="2667000"/>
          </a:xfrm>
          <a:prstGeom prst="rect">
            <a:avLst/>
          </a:prstGeom>
        </p:spPr>
      </p:pic>
    </p:spTree>
    <p:extLst>
      <p:ext uri="{BB962C8B-B14F-4D97-AF65-F5344CB8AC3E}">
        <p14:creationId xmlns:p14="http://schemas.microsoft.com/office/powerpoint/2010/main" val="28786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23C43029-581E-D9BC-9AC0-699EDB7F225E}"/>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dirty="0"/>
              <a:t> </a:t>
            </a:r>
            <a:r>
              <a:rPr lang="en-US" sz="4000" i="1" kern="1200" cap="all" baseline="0" dirty="0">
                <a:latin typeface="+mj-lt"/>
                <a:ea typeface="+mj-ea"/>
                <a:cs typeface="+mj-cs"/>
              </a:rPr>
              <a:t>Python Functions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B27CF3B-1011-8EC1-A1FE-E93A51512CC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FCF71D4D-69FC-2F96-A448-088A85F41965}"/>
              </a:ext>
            </a:extLst>
          </p:cNvPr>
          <p:cNvPicPr>
            <a:picLocks noChangeAspect="1"/>
          </p:cNvPicPr>
          <p:nvPr/>
        </p:nvPicPr>
        <p:blipFill>
          <a:blip r:embed="rId3"/>
          <a:stretch>
            <a:fillRect/>
          </a:stretch>
        </p:blipFill>
        <p:spPr>
          <a:xfrm>
            <a:off x="9906000" y="-292100"/>
            <a:ext cx="2667000" cy="2667000"/>
          </a:xfrm>
          <a:prstGeom prst="rect">
            <a:avLst/>
          </a:prstGeom>
        </p:spPr>
      </p:pic>
    </p:spTree>
    <p:extLst>
      <p:ext uri="{BB962C8B-B14F-4D97-AF65-F5344CB8AC3E}">
        <p14:creationId xmlns:p14="http://schemas.microsoft.com/office/powerpoint/2010/main" val="2562004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descr="Computer script on a screen">
            <a:extLst>
              <a:ext uri="{FF2B5EF4-FFF2-40B4-BE49-F238E27FC236}">
                <a16:creationId xmlns:a16="http://schemas.microsoft.com/office/drawing/2014/main" id="{5D61F4A1-A0F1-A427-F4B6-E188BC993A71}"/>
              </a:ext>
            </a:extLst>
          </p:cNvPr>
          <p:cNvPicPr>
            <a:picLocks noChangeAspect="1"/>
          </p:cNvPicPr>
          <p:nvPr/>
        </p:nvPicPr>
        <p:blipFill>
          <a:blip r:embed="rId2"/>
          <a:srcRect l="7433" r="44414"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r>
              <a:rPr lang="en-US" sz="1600" b="1" dirty="0">
                <a:solidFill>
                  <a:srgbClr val="000000"/>
                </a:solidFill>
                <a:latin typeface="Aptos"/>
              </a:rPr>
              <a:t>Definition:</a:t>
            </a:r>
            <a:endParaRPr lang="en-US" sz="1600" dirty="0">
              <a:solidFill>
                <a:srgbClr val="000000"/>
              </a:solidFill>
              <a:latin typeface="Aptos"/>
            </a:endParaRPr>
          </a:p>
          <a:p>
            <a:pPr lvl="1"/>
            <a:r>
              <a:rPr lang="en-US" sz="1600" dirty="0">
                <a:solidFill>
                  <a:srgbClr val="000000"/>
                </a:solidFill>
                <a:latin typeface="Aptos"/>
              </a:rPr>
              <a:t>A function is a block of reusable code that performs a specific task.</a:t>
            </a:r>
          </a:p>
          <a:p>
            <a:pPr lvl="0"/>
            <a:r>
              <a:rPr lang="en-US" sz="1600" b="1" dirty="0">
                <a:solidFill>
                  <a:srgbClr val="000000"/>
                </a:solidFill>
                <a:latin typeface="Aptos"/>
              </a:rPr>
              <a:t>Syntax:</a:t>
            </a:r>
            <a:endParaRPr lang="en-US" sz="1600" dirty="0">
              <a:solidFill>
                <a:srgbClr val="000000"/>
              </a:solidFill>
              <a:latin typeface="Aptos"/>
            </a:endParaRPr>
          </a:p>
          <a:p>
            <a:pPr lvl="1"/>
            <a:r>
              <a:rPr lang="en-US" sz="1600" dirty="0">
                <a:solidFill>
                  <a:srgbClr val="000000"/>
                </a:solidFill>
                <a:latin typeface="Aptos"/>
              </a:rPr>
              <a:t>Defining a function:</a:t>
            </a:r>
          </a:p>
          <a:p>
            <a:pPr lvl="1"/>
            <a:r>
              <a:rPr lang="en-US" sz="1600" dirty="0">
                <a:solidFill>
                  <a:srgbClr val="000000"/>
                </a:solidFill>
                <a:latin typeface="Consolas"/>
              </a:rPr>
              <a:t>def </a:t>
            </a:r>
            <a:r>
              <a:rPr lang="en-US" sz="1600" dirty="0" err="1">
                <a:solidFill>
                  <a:srgbClr val="000000"/>
                </a:solidFill>
                <a:latin typeface="Consolas"/>
              </a:rPr>
              <a:t>function_name</a:t>
            </a:r>
            <a:r>
              <a:rPr lang="en-US" sz="1600" dirty="0">
                <a:solidFill>
                  <a:srgbClr val="000000"/>
                </a:solidFill>
                <a:latin typeface="Consolas"/>
              </a:rPr>
              <a:t>(parameters):</a:t>
            </a:r>
            <a:br>
              <a:rPr lang="en-US" sz="1600" dirty="0">
                <a:latin typeface="Consolas"/>
              </a:rPr>
            </a:br>
            <a:r>
              <a:rPr lang="en-US" sz="1600" dirty="0">
                <a:solidFill>
                  <a:srgbClr val="000000"/>
                </a:solidFill>
                <a:latin typeface="Consolas"/>
              </a:rPr>
              <a:t>    # code</a:t>
            </a:r>
            <a:br>
              <a:rPr lang="en-US" sz="1600" dirty="0">
                <a:latin typeface="Consolas"/>
              </a:rPr>
            </a:br>
            <a:r>
              <a:rPr lang="en-US" sz="1600" dirty="0">
                <a:solidFill>
                  <a:srgbClr val="000000"/>
                </a:solidFill>
                <a:latin typeface="Consolas"/>
              </a:rPr>
              <a:t>    return value</a:t>
            </a:r>
            <a:br>
              <a:rPr lang="en-US" sz="1600" dirty="0">
                <a:latin typeface="Consolas"/>
              </a:rPr>
            </a:br>
            <a:endParaRPr lang="en-US" sz="1600" dirty="0">
              <a:solidFill>
                <a:srgbClr val="000000"/>
              </a:solidFill>
              <a:latin typeface="Consolas"/>
            </a:endParaRPr>
          </a:p>
          <a:p>
            <a:pPr lvl="1"/>
            <a:r>
              <a:rPr lang="en-US" sz="1600" dirty="0">
                <a:solidFill>
                  <a:srgbClr val="000000"/>
                </a:solidFill>
                <a:latin typeface="Aptos"/>
              </a:rPr>
              <a:t>Example:</a:t>
            </a:r>
          </a:p>
          <a:p>
            <a:pPr lvl="1"/>
            <a:r>
              <a:rPr lang="en-US" sz="1600" dirty="0">
                <a:solidFill>
                  <a:srgbClr val="000000"/>
                </a:solidFill>
                <a:latin typeface="Consolas"/>
              </a:rPr>
              <a:t>def add(x, y):</a:t>
            </a:r>
            <a:br>
              <a:rPr lang="en-US" sz="1600" dirty="0">
                <a:latin typeface="Consolas"/>
              </a:rPr>
            </a:br>
            <a:r>
              <a:rPr lang="en-US" sz="1600" dirty="0">
                <a:solidFill>
                  <a:srgbClr val="000000"/>
                </a:solidFill>
                <a:latin typeface="Consolas"/>
              </a:rPr>
              <a:t>    return x + </a:t>
            </a:r>
            <a:endParaRPr lang="en-US" sz="1600"/>
          </a:p>
          <a:p>
            <a:pPr lvl="0"/>
            <a:endParaRPr lang="en-US" sz="32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588C4D-C7BC-8948-7D0C-D1CD93210D1E}"/>
              </a:ext>
            </a:extLst>
          </p:cNvPr>
          <p:cNvPicPr>
            <a:picLocks noChangeAspect="1"/>
          </p:cNvPicPr>
          <p:nvPr/>
        </p:nvPicPr>
        <p:blipFill>
          <a:blip r:embed="rId3"/>
          <a:stretch>
            <a:fillRect/>
          </a:stretch>
        </p:blipFill>
        <p:spPr>
          <a:xfrm>
            <a:off x="9845221" y="-142422"/>
            <a:ext cx="2667000" cy="2667000"/>
          </a:xfrm>
          <a:prstGeom prst="rect">
            <a:avLst/>
          </a:prstGeom>
        </p:spPr>
      </p:pic>
    </p:spTree>
    <p:extLst>
      <p:ext uri="{BB962C8B-B14F-4D97-AF65-F5344CB8AC3E}">
        <p14:creationId xmlns:p14="http://schemas.microsoft.com/office/powerpoint/2010/main" val="2004405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6D048B-FDD6-D4DE-9195-7D0262A63C28}"/>
              </a:ext>
            </a:extLst>
          </p:cNvPr>
          <p:cNvPicPr>
            <a:picLocks noChangeAspect="1"/>
          </p:cNvPicPr>
          <p:nvPr/>
        </p:nvPicPr>
        <p:blipFill>
          <a:blip r:embed="rId2"/>
          <a:srcRect r="6250" b="625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latin typeface="+mj-lt"/>
                <a:ea typeface="+mj-ea"/>
                <a:cs typeface="+mj-cs"/>
              </a:rPr>
              <a:t> Types of Functions</a:t>
            </a:r>
          </a:p>
        </p:txBody>
      </p:sp>
      <p:cxnSp>
        <p:nvCxnSpPr>
          <p:cNvPr id="28" name="Straight Connector 27">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559D7FB-2A59-1F05-1D07-956BFF4963AB}"/>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9A924D16-4BBB-CD2F-1DDE-DF0972630C4E}"/>
              </a:ext>
            </a:extLst>
          </p:cNvPr>
          <p:cNvPicPr>
            <a:picLocks noChangeAspect="1"/>
          </p:cNvPicPr>
          <p:nvPr/>
        </p:nvPicPr>
        <p:blipFill>
          <a:blip r:embed="rId3"/>
          <a:stretch>
            <a:fillRect/>
          </a:stretch>
        </p:blipFill>
        <p:spPr>
          <a:xfrm>
            <a:off x="9715500" y="-158750"/>
            <a:ext cx="2667000" cy="2667000"/>
          </a:xfrm>
          <a:prstGeom prst="rect">
            <a:avLst/>
          </a:prstGeom>
        </p:spPr>
      </p:pic>
    </p:spTree>
    <p:extLst>
      <p:ext uri="{BB962C8B-B14F-4D97-AF65-F5344CB8AC3E}">
        <p14:creationId xmlns:p14="http://schemas.microsoft.com/office/powerpoint/2010/main" val="2400267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85620-C65E-1767-C589-80A391C94624}"/>
              </a:ext>
            </a:extLst>
          </p:cNvPr>
          <p:cNvSpPr txBox="1"/>
          <p:nvPr/>
        </p:nvSpPr>
        <p:spPr>
          <a:xfrm>
            <a:off x="2139950" y="571500"/>
            <a:ext cx="70739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Symbol"/>
              <a:buChar char="•"/>
            </a:pPr>
            <a:r>
              <a:rPr lang="en-US" b="1" dirty="0">
                <a:latin typeface="Aptos"/>
              </a:rPr>
              <a:t>Built-in Functions:</a:t>
            </a:r>
            <a:r>
              <a:rPr lang="en-US" dirty="0">
                <a:latin typeface="Aptos"/>
              </a:rPr>
              <a:t> </a:t>
            </a:r>
          </a:p>
          <a:p>
            <a:pPr marL="228600" lvl="1" indent="-228600">
              <a:buFont typeface="Courier New"/>
              <a:buChar char="•"/>
            </a:pPr>
            <a:r>
              <a:rPr lang="en-US" dirty="0">
                <a:latin typeface="Aptos"/>
              </a:rPr>
              <a:t>Examples: </a:t>
            </a:r>
            <a:r>
              <a:rPr lang="en-US" dirty="0">
                <a:latin typeface="Consolas"/>
              </a:rPr>
              <a:t>print()</a:t>
            </a:r>
            <a:r>
              <a:rPr lang="en-US" dirty="0">
                <a:latin typeface="Aptos"/>
              </a:rPr>
              <a:t>, </a:t>
            </a:r>
            <a:r>
              <a:rPr lang="en-US" err="1">
                <a:latin typeface="Consolas"/>
              </a:rPr>
              <a:t>len</a:t>
            </a:r>
            <a:r>
              <a:rPr lang="en-US" dirty="0">
                <a:latin typeface="Consolas"/>
              </a:rPr>
              <a:t>()</a:t>
            </a:r>
            <a:r>
              <a:rPr lang="en-US" dirty="0">
                <a:latin typeface="Aptos"/>
              </a:rPr>
              <a:t>, </a:t>
            </a:r>
            <a:r>
              <a:rPr lang="en-US" dirty="0">
                <a:latin typeface="Consolas"/>
              </a:rPr>
              <a:t>max()</a:t>
            </a:r>
            <a:r>
              <a:rPr lang="en-US" dirty="0">
                <a:latin typeface="Aptos"/>
              </a:rPr>
              <a:t>, </a:t>
            </a:r>
            <a:r>
              <a:rPr lang="en-US" dirty="0">
                <a:latin typeface="Consolas"/>
              </a:rPr>
              <a:t>min() </a:t>
            </a:r>
          </a:p>
          <a:p>
            <a:pPr marL="228600" indent="-228600">
              <a:buFont typeface="Symbol"/>
              <a:buChar char="•"/>
            </a:pPr>
            <a:r>
              <a:rPr lang="en-US" b="1" dirty="0">
                <a:latin typeface="Aptos"/>
              </a:rPr>
              <a:t>User-Defined Functions:</a:t>
            </a:r>
            <a:r>
              <a:rPr lang="en-US" dirty="0">
                <a:latin typeface="Aptos"/>
              </a:rPr>
              <a:t> </a:t>
            </a:r>
          </a:p>
          <a:p>
            <a:pPr marL="228600" lvl="1" indent="-228600">
              <a:buFont typeface="Courier New"/>
              <a:buChar char="•"/>
            </a:pPr>
            <a:r>
              <a:rPr lang="en-US" dirty="0">
                <a:latin typeface="Aptos"/>
              </a:rPr>
              <a:t>Functions created by the user to perform specific tasks. </a:t>
            </a:r>
          </a:p>
          <a:p>
            <a:pPr marL="228600" lvl="1" indent="-228600">
              <a:buFont typeface="Courier New"/>
              <a:buChar char="•"/>
            </a:pPr>
            <a:r>
              <a:rPr lang="en-US" dirty="0">
                <a:latin typeface="Aptos"/>
              </a:rPr>
              <a:t>Example: </a:t>
            </a:r>
          </a:p>
          <a:p>
            <a:r>
              <a:rPr lang="en-US" dirty="0">
                <a:latin typeface="Consolas"/>
              </a:rPr>
              <a:t>def greet(name):</a:t>
            </a:r>
            <a:r>
              <a:rPr lang="en-US" dirty="0">
                <a:latin typeface="WordVisiCarriageReturn_MSFontService"/>
              </a:rPr>
              <a:t> </a:t>
            </a:r>
            <a:br>
              <a:rPr lang="en-US" dirty="0">
                <a:latin typeface="WordVisiCarriageReturn_MSFontService"/>
              </a:rPr>
            </a:br>
            <a:r>
              <a:rPr lang="en-US" dirty="0">
                <a:latin typeface="Consolas"/>
              </a:rPr>
              <a:t>   return "Hello, " + name</a:t>
            </a:r>
            <a:r>
              <a:rPr lang="en-US" dirty="0">
                <a:latin typeface="WordVisiCarriageReturn_MSFontService"/>
              </a:rPr>
              <a:t> </a:t>
            </a:r>
            <a:br>
              <a:rPr lang="en-US" dirty="0">
                <a:latin typeface="WordVisiCarriageReturn_MSFontService"/>
              </a:rPr>
            </a:br>
            <a:r>
              <a:rPr lang="en-US" dirty="0">
                <a:latin typeface="Consolas"/>
              </a:rPr>
              <a:t> </a:t>
            </a:r>
          </a:p>
          <a:p>
            <a:pPr marL="228600" indent="-228600">
              <a:buFont typeface="Symbol"/>
              <a:buChar char="•"/>
            </a:pPr>
            <a:r>
              <a:rPr lang="en-US" b="1" dirty="0">
                <a:latin typeface="Aptos"/>
              </a:rPr>
              <a:t>Lambda Functions:</a:t>
            </a:r>
            <a:r>
              <a:rPr lang="en-US" dirty="0">
                <a:latin typeface="Aptos"/>
              </a:rPr>
              <a:t> </a:t>
            </a:r>
          </a:p>
          <a:p>
            <a:pPr marL="228600" lvl="1" indent="-228600">
              <a:buFont typeface="Courier New"/>
              <a:buChar char="•"/>
            </a:pPr>
            <a:r>
              <a:rPr lang="en-US" dirty="0">
                <a:latin typeface="Aptos"/>
              </a:rPr>
              <a:t>Small anonymous functions defined with </a:t>
            </a:r>
            <a:r>
              <a:rPr lang="en-US" dirty="0">
                <a:latin typeface="Consolas"/>
              </a:rPr>
              <a:t>lambda</a:t>
            </a:r>
            <a:r>
              <a:rPr lang="en-US" dirty="0">
                <a:latin typeface="Aptos"/>
              </a:rPr>
              <a:t> keyword. </a:t>
            </a:r>
          </a:p>
          <a:p>
            <a:pPr marL="228600" lvl="1" indent="-228600">
              <a:buFont typeface="Courier New"/>
              <a:buChar char="•"/>
            </a:pPr>
            <a:r>
              <a:rPr lang="en-US" dirty="0">
                <a:latin typeface="Aptos"/>
              </a:rPr>
              <a:t>Syntax: </a:t>
            </a:r>
          </a:p>
          <a:p>
            <a:r>
              <a:rPr lang="en-US" dirty="0">
                <a:latin typeface="Consolas"/>
              </a:rPr>
              <a:t>lambda arguments: expression</a:t>
            </a:r>
            <a:r>
              <a:rPr lang="en-US" dirty="0">
                <a:latin typeface="WordVisiCarriageReturn_MSFontService"/>
              </a:rPr>
              <a:t> </a:t>
            </a:r>
            <a:br>
              <a:rPr lang="en-US" dirty="0">
                <a:latin typeface="WordVisiCarriageReturn_MSFontService"/>
              </a:rPr>
            </a:br>
            <a:r>
              <a:rPr lang="en-US" dirty="0">
                <a:latin typeface="Consolas"/>
              </a:rPr>
              <a:t> </a:t>
            </a:r>
          </a:p>
          <a:p>
            <a:pPr marL="228600" lvl="1" indent="-228600">
              <a:buFont typeface="Courier New"/>
              <a:buChar char="•"/>
            </a:pPr>
            <a:r>
              <a:rPr lang="en-US" dirty="0">
                <a:latin typeface="Aptos"/>
              </a:rPr>
              <a:t>Example: </a:t>
            </a:r>
          </a:p>
          <a:p>
            <a:r>
              <a:rPr lang="en-US" dirty="0">
                <a:latin typeface="Consolas"/>
              </a:rPr>
              <a:t>add = lambda x, y: x + y</a:t>
            </a:r>
          </a:p>
        </p:txBody>
      </p:sp>
      <p:pic>
        <p:nvPicPr>
          <p:cNvPr id="4" name="Picture 3">
            <a:extLst>
              <a:ext uri="{FF2B5EF4-FFF2-40B4-BE49-F238E27FC236}">
                <a16:creationId xmlns:a16="http://schemas.microsoft.com/office/drawing/2014/main" id="{46B604EF-5209-098F-AA61-050B45A99BD4}"/>
              </a:ext>
            </a:extLst>
          </p:cNvPr>
          <p:cNvPicPr>
            <a:picLocks noChangeAspect="1"/>
          </p:cNvPicPr>
          <p:nvPr/>
        </p:nvPicPr>
        <p:blipFill>
          <a:blip r:embed="rId2"/>
          <a:stretch>
            <a:fillRect/>
          </a:stretch>
        </p:blipFill>
        <p:spPr>
          <a:xfrm>
            <a:off x="9817100" y="-228600"/>
            <a:ext cx="2667000" cy="2667000"/>
          </a:xfrm>
          <a:prstGeom prst="rect">
            <a:avLst/>
          </a:prstGeom>
        </p:spPr>
      </p:pic>
    </p:spTree>
    <p:extLst>
      <p:ext uri="{BB962C8B-B14F-4D97-AF65-F5344CB8AC3E}">
        <p14:creationId xmlns:p14="http://schemas.microsoft.com/office/powerpoint/2010/main" val="2420568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EBF486-36B4-204C-E346-1A9FF9AD17A9}"/>
              </a:ext>
            </a:extLst>
          </p:cNvPr>
          <p:cNvPicPr>
            <a:picLocks noChangeAspect="1"/>
          </p:cNvPicPr>
          <p:nvPr/>
        </p:nvPicPr>
        <p:blipFill>
          <a:blip r:embed="rId2"/>
          <a:srcRect r="6243" b="6451"/>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3700" dirty="0"/>
              <a:t> Python Modules and Exception Handling</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9E39DCB-6E8D-5DEB-8D72-57DC0EF8417E}"/>
              </a:ext>
            </a:extLst>
          </p:cNvPr>
          <p:cNvPicPr>
            <a:picLocks noChangeAspect="1"/>
          </p:cNvPicPr>
          <p:nvPr/>
        </p:nvPicPr>
        <p:blipFill>
          <a:blip r:embed="rId3"/>
          <a:stretch>
            <a:fillRect/>
          </a:stretch>
        </p:blipFill>
        <p:spPr>
          <a:xfrm>
            <a:off x="9785350" y="0"/>
            <a:ext cx="2667000" cy="2667000"/>
          </a:xfrm>
          <a:prstGeom prst="rect">
            <a:avLst/>
          </a:prstGeom>
        </p:spPr>
      </p:pic>
    </p:spTree>
    <p:extLst>
      <p:ext uri="{BB962C8B-B14F-4D97-AF65-F5344CB8AC3E}">
        <p14:creationId xmlns:p14="http://schemas.microsoft.com/office/powerpoint/2010/main" val="31505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Install Python</a:t>
            </a:r>
          </a:p>
        </p:txBody>
      </p:sp>
      <p:pic>
        <p:nvPicPr>
          <p:cNvPr id="6" name="Picture 5">
            <a:extLst>
              <a:ext uri="{FF2B5EF4-FFF2-40B4-BE49-F238E27FC236}">
                <a16:creationId xmlns:a16="http://schemas.microsoft.com/office/drawing/2014/main" id="{715A2997-0EB4-F75E-CC36-4491C239D75A}"/>
              </a:ext>
            </a:extLst>
          </p:cNvPr>
          <p:cNvPicPr>
            <a:picLocks noChangeAspect="1"/>
          </p:cNvPicPr>
          <p:nvPr/>
        </p:nvPicPr>
        <p:blipFill>
          <a:blip r:embed="rId2"/>
          <a:srcRect l="36983" r="24918" b="624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r>
              <a:rPr lang="en-US" sz="1200" b="1" dirty="0">
                <a:latin typeface="Aptos"/>
              </a:rPr>
              <a:t>Install Python:</a:t>
            </a:r>
            <a:endParaRPr lang="en-US" sz="1200" dirty="0">
              <a:latin typeface="Aptos"/>
            </a:endParaRPr>
          </a:p>
          <a:p>
            <a:pPr lvl="1"/>
            <a:r>
              <a:rPr lang="en-US" sz="1200" dirty="0">
                <a:latin typeface="Aptos"/>
              </a:rPr>
              <a:t>Visit </a:t>
            </a:r>
            <a:r>
              <a:rPr lang="en-US" sz="1200" u="sng" dirty="0">
                <a:latin typeface="Aptos"/>
                <a:hlinkClick r:id="rId3"/>
              </a:rPr>
              <a:t>python.org</a:t>
            </a:r>
            <a:r>
              <a:rPr lang="en-US" sz="1200" dirty="0">
                <a:latin typeface="Aptos"/>
              </a:rPr>
              <a:t> and download the latest version.</a:t>
            </a:r>
          </a:p>
          <a:p>
            <a:pPr lvl="1"/>
            <a:r>
              <a:rPr lang="en-US" sz="1200" dirty="0">
                <a:latin typeface="Aptos"/>
              </a:rPr>
              <a:t>Ensure that you add Python to the PATH during installation.</a:t>
            </a:r>
          </a:p>
          <a:p>
            <a:r>
              <a:rPr lang="en-US" sz="1200" b="1" dirty="0">
                <a:latin typeface="Aptos"/>
              </a:rPr>
              <a:t>Install an IDE:</a:t>
            </a:r>
            <a:endParaRPr lang="en-US" sz="1200" dirty="0">
              <a:latin typeface="Aptos"/>
            </a:endParaRPr>
          </a:p>
          <a:p>
            <a:pPr lvl="1"/>
            <a:r>
              <a:rPr lang="en-US" sz="1200" dirty="0">
                <a:latin typeface="Aptos"/>
              </a:rPr>
              <a:t>Recommended IDEs: PyCharm, </a:t>
            </a:r>
            <a:r>
              <a:rPr lang="en-US" sz="1200" dirty="0" err="1">
                <a:latin typeface="Aptos"/>
              </a:rPr>
              <a:t>VSCode</a:t>
            </a:r>
            <a:r>
              <a:rPr lang="en-US" sz="1200" dirty="0">
                <a:latin typeface="Aptos"/>
              </a:rPr>
              <a:t>, </a:t>
            </a:r>
            <a:r>
              <a:rPr lang="en-US" sz="1200" dirty="0" err="1">
                <a:latin typeface="Aptos"/>
              </a:rPr>
              <a:t>Jupyter</a:t>
            </a:r>
            <a:r>
              <a:rPr lang="en-US" sz="1200" dirty="0">
                <a:latin typeface="Aptos"/>
              </a:rPr>
              <a:t> Notebook.</a:t>
            </a:r>
          </a:p>
          <a:p>
            <a:r>
              <a:rPr lang="en-US" sz="1200" b="1" dirty="0">
                <a:latin typeface="Aptos"/>
              </a:rPr>
              <a:t>Verify Installation:</a:t>
            </a:r>
            <a:endParaRPr lang="en-US" sz="1200" dirty="0">
              <a:latin typeface="Aptos"/>
            </a:endParaRPr>
          </a:p>
          <a:p>
            <a:pPr lvl="1"/>
            <a:r>
              <a:rPr lang="en-US" sz="1200" dirty="0">
                <a:latin typeface="Aptos"/>
              </a:rPr>
              <a:t>Open a terminal or command prompt and type </a:t>
            </a:r>
            <a:r>
              <a:rPr lang="en-US" sz="1200" dirty="0">
                <a:latin typeface="Consolas"/>
              </a:rPr>
              <a:t>python --version</a:t>
            </a:r>
            <a:r>
              <a:rPr lang="en-US" sz="1200" dirty="0">
                <a:latin typeface="Aptos"/>
              </a:rPr>
              <a:t>.</a:t>
            </a:r>
          </a:p>
          <a:p>
            <a:pPr lvl="1"/>
            <a:r>
              <a:rPr lang="en-US" sz="1200" dirty="0">
                <a:latin typeface="Aptos"/>
              </a:rPr>
              <a:t>Install essential packages: </a:t>
            </a:r>
            <a:r>
              <a:rPr lang="en-US" sz="1200" dirty="0">
                <a:latin typeface="Consolas"/>
              </a:rPr>
              <a:t>pip install </a:t>
            </a:r>
            <a:r>
              <a:rPr lang="en-US" sz="1200" dirty="0" err="1">
                <a:latin typeface="Consolas"/>
              </a:rPr>
              <a:t>numpy</a:t>
            </a:r>
            <a:r>
              <a:rPr lang="en-US" sz="1200" dirty="0">
                <a:latin typeface="Consolas"/>
              </a:rPr>
              <a:t> pandas matplotlib</a:t>
            </a:r>
            <a:r>
              <a:rPr lang="en-US" sz="1200" dirty="0">
                <a:latin typeface="Aptos"/>
              </a:rPr>
              <a:t>.</a:t>
            </a:r>
          </a:p>
          <a:p>
            <a:pPr lvl="0"/>
            <a:endParaRPr lang="en-US"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79C1532-65FD-9BF5-3B87-0B51FC869C14}"/>
              </a:ext>
            </a:extLst>
          </p:cNvPr>
          <p:cNvPicPr>
            <a:picLocks noChangeAspect="1"/>
          </p:cNvPicPr>
          <p:nvPr/>
        </p:nvPicPr>
        <p:blipFill>
          <a:blip r:embed="rId4"/>
          <a:stretch>
            <a:fillRect/>
          </a:stretch>
        </p:blipFill>
        <p:spPr>
          <a:xfrm>
            <a:off x="9874250" y="-251279"/>
            <a:ext cx="2667000" cy="2667000"/>
          </a:xfrm>
          <a:prstGeom prst="rect">
            <a:avLst/>
          </a:prstGeom>
        </p:spPr>
      </p:pic>
    </p:spTree>
    <p:extLst>
      <p:ext uri="{BB962C8B-B14F-4D97-AF65-F5344CB8AC3E}">
        <p14:creationId xmlns:p14="http://schemas.microsoft.com/office/powerpoint/2010/main" val="2185474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Modules</a:t>
            </a:r>
          </a:p>
        </p:txBody>
      </p:sp>
      <p:pic>
        <p:nvPicPr>
          <p:cNvPr id="6" name="Picture 5" descr="Computer script on a screen">
            <a:extLst>
              <a:ext uri="{FF2B5EF4-FFF2-40B4-BE49-F238E27FC236}">
                <a16:creationId xmlns:a16="http://schemas.microsoft.com/office/drawing/2014/main" id="{68169BFE-8DD1-D6A1-DEAE-F6FB853EEF1A}"/>
              </a:ext>
            </a:extLst>
          </p:cNvPr>
          <p:cNvPicPr>
            <a:picLocks noChangeAspect="1"/>
          </p:cNvPicPr>
          <p:nvPr/>
        </p:nvPicPr>
        <p:blipFill>
          <a:blip r:embed="rId2"/>
          <a:srcRect l="7433" r="44414"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Autofit/>
          </a:bodyPr>
          <a:lstStyle/>
          <a:p>
            <a:pPr lvl="1"/>
            <a:r>
              <a:rPr lang="en-US" sz="2400" b="1" dirty="0">
                <a:solidFill>
                  <a:srgbClr val="000000"/>
                </a:solidFill>
                <a:latin typeface="Aptos"/>
              </a:rPr>
              <a:t>Definition:</a:t>
            </a:r>
            <a:r>
              <a:rPr lang="en-US" sz="2400" dirty="0">
                <a:solidFill>
                  <a:srgbClr val="000000"/>
                </a:solidFill>
                <a:latin typeface="Aptos"/>
              </a:rPr>
              <a:t> A module is a file containing Python definitions and statements.</a:t>
            </a:r>
          </a:p>
          <a:p>
            <a:pPr lvl="1"/>
            <a:r>
              <a:rPr lang="en-US" sz="2400" b="1" dirty="0">
                <a:solidFill>
                  <a:srgbClr val="000000"/>
                </a:solidFill>
                <a:latin typeface="Aptos"/>
              </a:rPr>
              <a:t>Importing Modules:</a:t>
            </a:r>
            <a:r>
              <a:rPr lang="en-US" sz="2400" dirty="0">
                <a:solidFill>
                  <a:srgbClr val="000000"/>
                </a:solidFill>
                <a:latin typeface="Aptos"/>
              </a:rPr>
              <a:t> Use </a:t>
            </a:r>
            <a:r>
              <a:rPr lang="en-US" sz="2400" dirty="0">
                <a:solidFill>
                  <a:srgbClr val="000000"/>
                </a:solidFill>
                <a:latin typeface="Consolas"/>
              </a:rPr>
              <a:t>import</a:t>
            </a:r>
            <a:r>
              <a:rPr lang="en-US" sz="2400" dirty="0">
                <a:solidFill>
                  <a:srgbClr val="000000"/>
                </a:solidFill>
                <a:latin typeface="Aptos"/>
              </a:rPr>
              <a:t> keyword.</a:t>
            </a:r>
          </a:p>
          <a:p>
            <a:pPr lvl="1"/>
            <a:r>
              <a:rPr lang="en-US" sz="2400" dirty="0">
                <a:solidFill>
                  <a:srgbClr val="000000"/>
                </a:solidFill>
                <a:latin typeface="Aptos"/>
              </a:rPr>
              <a:t>Example:</a:t>
            </a:r>
          </a:p>
          <a:p>
            <a:pPr lvl="1"/>
            <a:r>
              <a:rPr lang="en-US" sz="2400" dirty="0">
                <a:solidFill>
                  <a:srgbClr val="000000"/>
                </a:solidFill>
                <a:latin typeface="Consolas"/>
              </a:rPr>
              <a:t>import math</a:t>
            </a:r>
            <a:br>
              <a:rPr lang="en-US" sz="2400" dirty="0">
                <a:latin typeface="Consolas"/>
              </a:rPr>
            </a:br>
            <a:r>
              <a:rPr lang="en-US" sz="2400" dirty="0">
                <a:solidFill>
                  <a:srgbClr val="000000"/>
                </a:solidFill>
                <a:latin typeface="Consolas"/>
              </a:rPr>
              <a:t>print(</a:t>
            </a:r>
            <a:r>
              <a:rPr lang="en-US" sz="2400" dirty="0" err="1">
                <a:solidFill>
                  <a:srgbClr val="000000"/>
                </a:solidFill>
                <a:latin typeface="Consolas"/>
              </a:rPr>
              <a:t>math.sqrt</a:t>
            </a:r>
            <a:r>
              <a:rPr lang="en-US" sz="2400" dirty="0">
                <a:solidFill>
                  <a:srgbClr val="000000"/>
                </a:solidFill>
                <a:latin typeface="Consolas"/>
              </a:rPr>
              <a:t>(16))</a:t>
            </a:r>
            <a:endParaRPr lang="en-US" sz="2400"/>
          </a:p>
          <a:p>
            <a:pPr lvl="0"/>
            <a:endParaRPr lang="en-US" sz="44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3D8446-9F37-F708-043B-50BE968CC111}"/>
              </a:ext>
            </a:extLst>
          </p:cNvPr>
          <p:cNvPicPr>
            <a:picLocks noChangeAspect="1"/>
          </p:cNvPicPr>
          <p:nvPr/>
        </p:nvPicPr>
        <p:blipFill>
          <a:blip r:embed="rId3"/>
          <a:stretch>
            <a:fillRect/>
          </a:stretch>
        </p:blipFill>
        <p:spPr>
          <a:xfrm>
            <a:off x="9830707" y="-185964"/>
            <a:ext cx="2667000" cy="2667000"/>
          </a:xfrm>
          <a:prstGeom prst="rect">
            <a:avLst/>
          </a:prstGeom>
        </p:spPr>
      </p:pic>
    </p:spTree>
    <p:extLst>
      <p:ext uri="{BB962C8B-B14F-4D97-AF65-F5344CB8AC3E}">
        <p14:creationId xmlns:p14="http://schemas.microsoft.com/office/powerpoint/2010/main" val="3529164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2356409"/>
          </a:xfrm>
        </p:spPr>
        <p:txBody>
          <a:bodyPr vert="horz" lIns="91440" tIns="45720" rIns="91440" bIns="45720" rtlCol="0" anchor="t">
            <a:normAutofit/>
          </a:bodyPr>
          <a:lstStyle/>
          <a:p>
            <a:r>
              <a:rPr lang="en-US" sz="4000" i="1" kern="1200" cap="all" baseline="0">
                <a:solidFill>
                  <a:schemeClr val="tx2"/>
                </a:solidFill>
                <a:latin typeface="+mj-lt"/>
                <a:ea typeface="+mj-ea"/>
                <a:cs typeface="+mj-cs"/>
              </a:rPr>
              <a:t>Exception Handling</a:t>
            </a:r>
          </a:p>
        </p:txBody>
      </p:sp>
      <p:sp>
        <p:nvSpPr>
          <p:cNvPr id="3" name="Content Placeholder"/>
          <p:cNvSpPr>
            <a:spLocks noGrp="1"/>
          </p:cNvSpPr>
          <p:nvPr>
            <p:ph idx="1"/>
          </p:nvPr>
        </p:nvSpPr>
        <p:spPr>
          <a:xfrm>
            <a:off x="3772982" y="2132204"/>
            <a:ext cx="7305627" cy="3914392"/>
          </a:xfrm>
        </p:spPr>
        <p:txBody>
          <a:bodyPr vert="horz" lIns="91440" tIns="45720" rIns="91440" bIns="45720" rtlCol="0" anchor="t">
            <a:normAutofit/>
          </a:bodyPr>
          <a:lstStyle/>
          <a:p>
            <a:pPr>
              <a:buFont typeface="Arial"/>
              <a:buChar char="•"/>
            </a:pPr>
            <a:r>
              <a:rPr lang="en-US" sz="1600" b="1" cap="all" spc="300" dirty="0">
                <a:solidFill>
                  <a:srgbClr val="000000"/>
                </a:solidFill>
                <a:latin typeface="Aptos"/>
              </a:rPr>
              <a:t>Exception Handling:</a:t>
            </a:r>
            <a:endParaRPr lang="en-US" sz="1600" cap="all" spc="300" dirty="0">
              <a:solidFill>
                <a:srgbClr val="000000"/>
              </a:solidFill>
              <a:latin typeface="Aptos"/>
            </a:endParaRPr>
          </a:p>
          <a:p>
            <a:pPr marL="971550" lvl="1" indent="-285750">
              <a:buFont typeface="Arial"/>
              <a:buChar char="•"/>
            </a:pPr>
            <a:r>
              <a:rPr lang="en-US" sz="1600" b="1" cap="all" spc="300" dirty="0">
                <a:solidFill>
                  <a:srgbClr val="000000"/>
                </a:solidFill>
                <a:latin typeface="Aptos"/>
              </a:rPr>
              <a:t>Definition:</a:t>
            </a:r>
            <a:r>
              <a:rPr lang="en-US" sz="1600" cap="all" spc="300" dirty="0">
                <a:solidFill>
                  <a:srgbClr val="000000"/>
                </a:solidFill>
                <a:latin typeface="Aptos"/>
              </a:rPr>
              <a:t> Mechanism to handle runtime errors.</a:t>
            </a:r>
          </a:p>
          <a:p>
            <a:pPr marL="971550" lvl="1" indent="-285750">
              <a:buFont typeface="Arial"/>
              <a:buChar char="•"/>
            </a:pPr>
            <a:r>
              <a:rPr lang="en-US" sz="1600" b="1" cap="all" spc="300" dirty="0">
                <a:solidFill>
                  <a:srgbClr val="000000"/>
                </a:solidFill>
                <a:latin typeface="Aptos"/>
              </a:rPr>
              <a:t>Try-Except Block:</a:t>
            </a:r>
            <a:endParaRPr lang="en-US" sz="1600" cap="all" spc="300" dirty="0">
              <a:solidFill>
                <a:srgbClr val="000000"/>
              </a:solidFill>
              <a:latin typeface="Aptos"/>
            </a:endParaRPr>
          </a:p>
          <a:p>
            <a:pPr lvl="1" indent="0">
              <a:buNone/>
            </a:pPr>
            <a:r>
              <a:rPr lang="en-US" sz="1600" cap="all" spc="300" dirty="0">
                <a:solidFill>
                  <a:srgbClr val="000000"/>
                </a:solidFill>
                <a:latin typeface="Consolas"/>
              </a:rPr>
              <a:t>try:</a:t>
            </a:r>
            <a:br>
              <a:rPr lang="en-US" sz="1600" cap="all" spc="300" dirty="0">
                <a:latin typeface="Consolas"/>
              </a:rPr>
            </a:br>
            <a:r>
              <a:rPr lang="en-US" sz="1600" cap="all" spc="300" dirty="0">
                <a:solidFill>
                  <a:srgbClr val="000000"/>
                </a:solidFill>
                <a:latin typeface="Consolas"/>
              </a:rPr>
              <a:t>    # code that might throw an exception</a:t>
            </a:r>
            <a:br>
              <a:rPr lang="en-US" sz="1600" cap="all" spc="300" dirty="0">
                <a:latin typeface="Consolas"/>
              </a:rPr>
            </a:br>
            <a:r>
              <a:rPr lang="en-US" sz="1600" cap="all" spc="300" dirty="0">
                <a:solidFill>
                  <a:srgbClr val="000000"/>
                </a:solidFill>
                <a:latin typeface="Consolas"/>
              </a:rPr>
              <a:t>except </a:t>
            </a:r>
            <a:r>
              <a:rPr lang="en-US" sz="1600" cap="all" spc="300" dirty="0" err="1">
                <a:solidFill>
                  <a:srgbClr val="000000"/>
                </a:solidFill>
                <a:latin typeface="Consolas"/>
              </a:rPr>
              <a:t>SomeException</a:t>
            </a:r>
            <a:r>
              <a:rPr lang="en-US" sz="1600" cap="all" spc="300" dirty="0">
                <a:solidFill>
                  <a:srgbClr val="000000"/>
                </a:solidFill>
                <a:latin typeface="Consolas"/>
              </a:rPr>
              <a:t>:</a:t>
            </a:r>
            <a:br>
              <a:rPr lang="en-US" sz="1600" cap="all" spc="300" dirty="0">
                <a:latin typeface="Consolas"/>
              </a:rPr>
            </a:br>
            <a:r>
              <a:rPr lang="en-US" sz="1600" cap="all" spc="300" dirty="0">
                <a:solidFill>
                  <a:srgbClr val="000000"/>
                </a:solidFill>
                <a:latin typeface="Consolas"/>
              </a:rPr>
              <a:t>    # code to handle the exception</a:t>
            </a:r>
            <a:br>
              <a:rPr lang="en-US" sz="1600" cap="all" spc="300" dirty="0">
                <a:latin typeface="Consolas"/>
              </a:rPr>
            </a:br>
            <a:endParaRPr lang="en-US" sz="1600" cap="all" spc="300" dirty="0">
              <a:solidFill>
                <a:srgbClr val="000000"/>
              </a:solidFill>
              <a:latin typeface="Consolas"/>
            </a:endParaRPr>
          </a:p>
          <a:p>
            <a:pPr marL="971550" lvl="1" indent="-285750">
              <a:buFont typeface="Arial"/>
              <a:buChar char="•"/>
            </a:pPr>
            <a:r>
              <a:rPr lang="en-US" sz="1600" cap="all" spc="300" dirty="0">
                <a:solidFill>
                  <a:srgbClr val="000000"/>
                </a:solidFill>
                <a:latin typeface="Aptos"/>
              </a:rPr>
              <a:t>Example:</a:t>
            </a:r>
          </a:p>
          <a:p>
            <a:pPr lvl="1" indent="0">
              <a:buNone/>
            </a:pPr>
            <a:r>
              <a:rPr lang="en-US" sz="1600" cap="all" spc="300" dirty="0">
                <a:solidFill>
                  <a:srgbClr val="000000"/>
                </a:solidFill>
                <a:latin typeface="Consolas"/>
              </a:rPr>
              <a:t>try:</a:t>
            </a:r>
            <a:br>
              <a:rPr lang="en-US" sz="1600" cap="all" spc="300" dirty="0">
                <a:latin typeface="Consolas"/>
              </a:rPr>
            </a:br>
            <a:r>
              <a:rPr lang="en-US" sz="1600" cap="all" spc="300" dirty="0">
                <a:solidFill>
                  <a:srgbClr val="000000"/>
                </a:solidFill>
                <a:latin typeface="Consolas"/>
              </a:rPr>
              <a:t>    result = 10 / 0</a:t>
            </a:r>
            <a:br>
              <a:rPr lang="en-US" sz="1600" cap="all" spc="300" dirty="0">
                <a:latin typeface="Consolas"/>
              </a:rPr>
            </a:br>
            <a:r>
              <a:rPr lang="en-US" sz="1600" cap="all" spc="300" dirty="0">
                <a:solidFill>
                  <a:srgbClr val="000000"/>
                </a:solidFill>
                <a:latin typeface="Consolas"/>
              </a:rPr>
              <a:t>except </a:t>
            </a:r>
            <a:r>
              <a:rPr lang="en-US" sz="1600" cap="all" spc="300" err="1">
                <a:solidFill>
                  <a:srgbClr val="000000"/>
                </a:solidFill>
                <a:latin typeface="Consolas"/>
              </a:rPr>
              <a:t>ZeroDivisionError</a:t>
            </a:r>
            <a:r>
              <a:rPr lang="en-US" sz="1600" cap="all" spc="300" dirty="0">
                <a:solidFill>
                  <a:srgbClr val="000000"/>
                </a:solidFill>
                <a:latin typeface="Consolas"/>
              </a:rPr>
              <a:t>:</a:t>
            </a:r>
            <a:br>
              <a:rPr lang="en-US" sz="1600" cap="all" spc="300" dirty="0">
                <a:latin typeface="Consolas"/>
              </a:rPr>
            </a:br>
            <a:r>
              <a:rPr lang="en-US" sz="1600" cap="all" spc="300" dirty="0">
                <a:solidFill>
                  <a:srgbClr val="000000"/>
                </a:solidFill>
                <a:latin typeface="Consolas"/>
              </a:rPr>
              <a:t>    print("Cannot divide by zero")</a:t>
            </a:r>
            <a:endParaRPr lang="en-US" sz="1600"/>
          </a:p>
          <a:p>
            <a:pPr marL="0" lvl="0" indent="0">
              <a:lnSpc>
                <a:spcPct val="120000"/>
              </a:lnSpc>
              <a:buNone/>
            </a:pPr>
            <a:endParaRPr lang="en-US" sz="2000" b="1" cap="all" spc="300"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32E2843-7E3E-C7BE-EB22-3DD3F0164C73}"/>
              </a:ext>
            </a:extLst>
          </p:cNvPr>
          <p:cNvPicPr>
            <a:picLocks noChangeAspect="1"/>
          </p:cNvPicPr>
          <p:nvPr/>
        </p:nvPicPr>
        <p:blipFill>
          <a:blip r:embed="rId2"/>
          <a:stretch>
            <a:fillRect/>
          </a:stretch>
        </p:blipFill>
        <p:spPr>
          <a:xfrm>
            <a:off x="9975850" y="-450850"/>
            <a:ext cx="2667000" cy="2667000"/>
          </a:xfrm>
          <a:prstGeom prst="rect">
            <a:avLst/>
          </a:prstGeom>
        </p:spPr>
      </p:pic>
    </p:spTree>
    <p:extLst>
      <p:ext uri="{BB962C8B-B14F-4D97-AF65-F5344CB8AC3E}">
        <p14:creationId xmlns:p14="http://schemas.microsoft.com/office/powerpoint/2010/main" val="2082158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A7C37215-809D-EAF7-AB18-F97C9C153508}"/>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4000" dirty="0"/>
              <a:t> Python OOP</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48C368E-A037-8CDE-2A05-2A1211326142}"/>
              </a:ext>
            </a:extLst>
          </p:cNvPr>
          <p:cNvPicPr>
            <a:picLocks noChangeAspect="1"/>
          </p:cNvPicPr>
          <p:nvPr/>
        </p:nvPicPr>
        <p:blipFill>
          <a:blip r:embed="rId3"/>
          <a:stretch>
            <a:fillRect/>
          </a:stretch>
        </p:blipFill>
        <p:spPr>
          <a:xfrm>
            <a:off x="10045700" y="-292100"/>
            <a:ext cx="2667000" cy="2667000"/>
          </a:xfrm>
          <a:prstGeom prst="rect">
            <a:avLst/>
          </a:prstGeom>
        </p:spPr>
      </p:pic>
    </p:spTree>
    <p:extLst>
      <p:ext uri="{BB962C8B-B14F-4D97-AF65-F5344CB8AC3E}">
        <p14:creationId xmlns:p14="http://schemas.microsoft.com/office/powerpoint/2010/main" val="2126236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igh angle view of a drawing compass and a ruler on a diagram">
            <a:extLst>
              <a:ext uri="{FF2B5EF4-FFF2-40B4-BE49-F238E27FC236}">
                <a16:creationId xmlns:a16="http://schemas.microsoft.com/office/drawing/2014/main" id="{9524A0CE-9CEF-C9F2-4E41-E751F6C7F3CC}"/>
              </a:ext>
            </a:extLst>
          </p:cNvPr>
          <p:cNvPicPr>
            <a:picLocks noChangeAspect="1"/>
          </p:cNvPicPr>
          <p:nvPr/>
        </p:nvPicPr>
        <p:blipFill>
          <a:blip r:embed="rId2"/>
          <a:srcRect r="-2" b="15043"/>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8436" y="-1152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Classes and Objects</a:t>
            </a:r>
          </a:p>
        </p:txBody>
      </p:sp>
      <p:sp>
        <p:nvSpPr>
          <p:cNvPr id="3" name="Content Placeholder"/>
          <p:cNvSpPr>
            <a:spLocks noGrp="1"/>
          </p:cNvSpPr>
          <p:nvPr>
            <p:ph idx="1"/>
          </p:nvPr>
        </p:nvSpPr>
        <p:spPr>
          <a:xfrm>
            <a:off x="1758856" y="3392605"/>
            <a:ext cx="8617139" cy="3186563"/>
          </a:xfrm>
        </p:spPr>
        <p:txBody>
          <a:bodyPr vert="horz" lIns="91440" tIns="45720" rIns="91440" bIns="45720" rtlCol="0" anchor="t">
            <a:noAutofit/>
          </a:bodyPr>
          <a:lstStyle/>
          <a:p>
            <a:pPr>
              <a:buFont typeface="Arial"/>
              <a:buChar char="•"/>
            </a:pPr>
            <a:r>
              <a:rPr lang="en-US" b="1" cap="all" spc="300" dirty="0">
                <a:solidFill>
                  <a:srgbClr val="000000"/>
                </a:solidFill>
                <a:latin typeface="Aptos"/>
              </a:rPr>
              <a:t>Classes and Objects:</a:t>
            </a:r>
            <a:endParaRPr lang="en-US" cap="all" spc="300" dirty="0">
              <a:solidFill>
                <a:srgbClr val="000000"/>
              </a:solidFill>
              <a:latin typeface="Aptos"/>
            </a:endParaRPr>
          </a:p>
          <a:p>
            <a:pPr marL="971550" lvl="1" indent="-285750">
              <a:buFont typeface="Arial"/>
              <a:buChar char="•"/>
            </a:pPr>
            <a:r>
              <a:rPr lang="en-US" sz="2400" b="1" cap="all" spc="300" dirty="0">
                <a:solidFill>
                  <a:srgbClr val="000000"/>
                </a:solidFill>
                <a:latin typeface="Aptos"/>
              </a:rPr>
              <a:t>Class:</a:t>
            </a:r>
            <a:r>
              <a:rPr lang="en-US" sz="2400" cap="all" spc="300" dirty="0">
                <a:solidFill>
                  <a:srgbClr val="000000"/>
                </a:solidFill>
                <a:latin typeface="Aptos"/>
              </a:rPr>
              <a:t> Blueprint for creating objects.</a:t>
            </a:r>
          </a:p>
          <a:p>
            <a:pPr marL="971550" lvl="1" indent="-285750">
              <a:buFont typeface="Arial"/>
              <a:buChar char="•"/>
            </a:pPr>
            <a:r>
              <a:rPr lang="en-US" sz="2400" b="1" cap="all" spc="300" dirty="0">
                <a:solidFill>
                  <a:srgbClr val="000000"/>
                </a:solidFill>
                <a:latin typeface="Aptos"/>
              </a:rPr>
              <a:t>Object:</a:t>
            </a:r>
            <a:r>
              <a:rPr lang="en-US" sz="2400" cap="all" spc="300" dirty="0">
                <a:solidFill>
                  <a:srgbClr val="000000"/>
                </a:solidFill>
                <a:latin typeface="Aptos"/>
              </a:rPr>
              <a:t> Instance of a class.</a:t>
            </a:r>
          </a:p>
          <a:p>
            <a:pPr marL="971550" lvl="1" indent="-285750">
              <a:buFont typeface="Arial"/>
              <a:buChar char="•"/>
            </a:pPr>
            <a:r>
              <a:rPr lang="en-US" sz="2400" cap="all" spc="300" dirty="0">
                <a:solidFill>
                  <a:srgbClr val="000000"/>
                </a:solidFill>
                <a:latin typeface="Aptos"/>
              </a:rPr>
              <a:t>Example:</a:t>
            </a:r>
          </a:p>
          <a:p>
            <a:pPr lvl="1" indent="0">
              <a:buNone/>
            </a:pPr>
            <a:r>
              <a:rPr lang="en-US" sz="2400" cap="all" spc="300" dirty="0">
                <a:solidFill>
                  <a:srgbClr val="000000"/>
                </a:solidFill>
                <a:latin typeface="Consolas"/>
              </a:rPr>
              <a:t>class Car:</a:t>
            </a:r>
            <a:br>
              <a:rPr lang="en-US" sz="2400" cap="all" spc="300" dirty="0">
                <a:latin typeface="Consolas"/>
              </a:rPr>
            </a:br>
            <a:r>
              <a:rPr lang="en-US" sz="2400" cap="all" spc="300" dirty="0">
                <a:solidFill>
                  <a:srgbClr val="000000"/>
                </a:solidFill>
                <a:latin typeface="Consolas"/>
              </a:rPr>
              <a:t>    def __</a:t>
            </a:r>
            <a:r>
              <a:rPr lang="en-US" sz="2400" cap="all" spc="300" err="1">
                <a:solidFill>
                  <a:srgbClr val="000000"/>
                </a:solidFill>
                <a:latin typeface="Consolas"/>
              </a:rPr>
              <a:t>init</a:t>
            </a:r>
            <a:r>
              <a:rPr lang="en-US" sz="2400" cap="all" spc="300" dirty="0">
                <a:solidFill>
                  <a:srgbClr val="000000"/>
                </a:solidFill>
                <a:latin typeface="Consolas"/>
              </a:rPr>
              <a:t>__(self, make, model):</a:t>
            </a:r>
            <a:br>
              <a:rPr lang="en-US" sz="2400" cap="all" spc="300" dirty="0">
                <a:latin typeface="Consolas"/>
              </a:rPr>
            </a:br>
            <a:r>
              <a:rPr lang="en-US" sz="2400" cap="all" spc="300" dirty="0">
                <a:solidFill>
                  <a:srgbClr val="000000"/>
                </a:solidFill>
                <a:latin typeface="Consolas"/>
              </a:rPr>
              <a:t>        </a:t>
            </a:r>
            <a:r>
              <a:rPr lang="en-US" sz="2400" cap="all" spc="300" err="1">
                <a:solidFill>
                  <a:srgbClr val="000000"/>
                </a:solidFill>
                <a:latin typeface="Consolas"/>
              </a:rPr>
              <a:t>self.make</a:t>
            </a:r>
            <a:r>
              <a:rPr lang="en-US" sz="2400" cap="all" spc="300" dirty="0">
                <a:solidFill>
                  <a:srgbClr val="000000"/>
                </a:solidFill>
                <a:latin typeface="Consolas"/>
              </a:rPr>
              <a:t> = make</a:t>
            </a:r>
            <a:br>
              <a:rPr lang="en-US" sz="2400" cap="all" spc="300" dirty="0">
                <a:latin typeface="Consolas"/>
              </a:rPr>
            </a:br>
            <a:r>
              <a:rPr lang="en-US" sz="2400" cap="all" spc="300" dirty="0">
                <a:solidFill>
                  <a:srgbClr val="000000"/>
                </a:solidFill>
                <a:latin typeface="Consolas"/>
              </a:rPr>
              <a:t>        </a:t>
            </a:r>
            <a:r>
              <a:rPr lang="en-US" sz="2400" cap="all" spc="300" err="1">
                <a:solidFill>
                  <a:srgbClr val="000000"/>
                </a:solidFill>
                <a:latin typeface="Consolas"/>
              </a:rPr>
              <a:t>self.model</a:t>
            </a:r>
            <a:r>
              <a:rPr lang="en-US" sz="2400" cap="all" spc="300" dirty="0">
                <a:solidFill>
                  <a:srgbClr val="000000"/>
                </a:solidFill>
                <a:latin typeface="Consolas"/>
              </a:rPr>
              <a:t> = model</a:t>
            </a:r>
            <a:br>
              <a:rPr lang="en-US" sz="2400" cap="all" spc="300" dirty="0">
                <a:latin typeface="Consolas"/>
              </a:rPr>
            </a:br>
            <a:endParaRPr lang="en-US" sz="2400" cap="all" spc="300" dirty="0">
              <a:solidFill>
                <a:srgbClr val="000000"/>
              </a:solidFill>
              <a:latin typeface="Consolas"/>
            </a:endParaRPr>
          </a:p>
          <a:p>
            <a:pPr marL="0" lvl="0" indent="0" algn="ctr">
              <a:lnSpc>
                <a:spcPct val="120000"/>
              </a:lnSpc>
              <a:buNone/>
            </a:pPr>
            <a:endParaRPr lang="en-US" sz="3200" b="1" cap="all" spc="300" dirty="0"/>
          </a:p>
        </p:txBody>
      </p:sp>
      <p:cxnSp>
        <p:nvCxnSpPr>
          <p:cNvPr id="28" name="Straight Connector 27">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A4A1C71-A992-57AB-0317-CF70B49C3C69}"/>
              </a:ext>
            </a:extLst>
          </p:cNvPr>
          <p:cNvPicPr>
            <a:picLocks noChangeAspect="1"/>
          </p:cNvPicPr>
          <p:nvPr/>
        </p:nvPicPr>
        <p:blipFill>
          <a:blip r:embed="rId3"/>
          <a:stretch>
            <a:fillRect/>
          </a:stretch>
        </p:blipFill>
        <p:spPr>
          <a:xfrm>
            <a:off x="9829800" y="-260350"/>
            <a:ext cx="2667000" cy="2667000"/>
          </a:xfrm>
          <a:prstGeom prst="rect">
            <a:avLst/>
          </a:prstGeom>
        </p:spPr>
      </p:pic>
    </p:spTree>
    <p:extLst>
      <p:ext uri="{BB962C8B-B14F-4D97-AF65-F5344CB8AC3E}">
        <p14:creationId xmlns:p14="http://schemas.microsoft.com/office/powerpoint/2010/main" val="2842898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rge skydiving group mid-air">
            <a:extLst>
              <a:ext uri="{FF2B5EF4-FFF2-40B4-BE49-F238E27FC236}">
                <a16:creationId xmlns:a16="http://schemas.microsoft.com/office/drawing/2014/main" id="{72FA4EE2-DD7E-60E2-18E4-D1BDD1D38406}"/>
              </a:ext>
            </a:extLst>
          </p:cNvPr>
          <p:cNvPicPr>
            <a:picLocks noChangeAspect="1"/>
          </p:cNvPicPr>
          <p:nvPr/>
        </p:nvPicPr>
        <p:blipFill>
          <a:blip r:embed="rId2"/>
          <a:srcRect t="12324" r="8" b="3412"/>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95299" y="271653"/>
            <a:ext cx="3274799" cy="559359"/>
          </a:xfrm>
        </p:spPr>
        <p:txBody>
          <a:bodyPr vert="horz" lIns="91440" tIns="45720" rIns="91440" bIns="45720" rtlCol="0" anchor="t">
            <a:normAutofit fontScale="90000"/>
          </a:bodyPr>
          <a:lstStyle/>
          <a:p>
            <a:r>
              <a:rPr lang="en-US" sz="3400" i="1" kern="1200" cap="all" baseline="0">
                <a:solidFill>
                  <a:schemeClr val="tx2"/>
                </a:solidFill>
                <a:latin typeface="+mj-lt"/>
                <a:ea typeface="+mj-ea"/>
                <a:cs typeface="+mj-cs"/>
              </a:rPr>
              <a:t>Inheritance</a:t>
            </a:r>
          </a:p>
        </p:txBody>
      </p:sp>
      <p:sp>
        <p:nvSpPr>
          <p:cNvPr id="3" name="Content Placeholder"/>
          <p:cNvSpPr>
            <a:spLocks noGrp="1"/>
          </p:cNvSpPr>
          <p:nvPr>
            <p:ph idx="1"/>
          </p:nvPr>
        </p:nvSpPr>
        <p:spPr>
          <a:xfrm>
            <a:off x="-43368" y="925704"/>
            <a:ext cx="3578177" cy="5666992"/>
          </a:xfrm>
        </p:spPr>
        <p:txBody>
          <a:bodyPr vert="horz" lIns="91440" tIns="45720" rIns="91440" bIns="45720" rtlCol="0" anchor="t">
            <a:noAutofit/>
          </a:bodyPr>
          <a:lstStyle/>
          <a:p>
            <a:pPr>
              <a:buFont typeface="Arial"/>
              <a:buChar char="•"/>
            </a:pPr>
            <a:r>
              <a:rPr lang="en-US" sz="1600" b="1" cap="all" spc="300">
                <a:solidFill>
                  <a:srgbClr val="000000"/>
                </a:solidFill>
                <a:latin typeface="Aptos"/>
              </a:rPr>
              <a:t>Inheritance:</a:t>
            </a:r>
            <a:endParaRPr lang="en-US" sz="1600" cap="all" spc="300" dirty="0">
              <a:solidFill>
                <a:srgbClr val="000000"/>
              </a:solidFill>
              <a:latin typeface="Aptos"/>
            </a:endParaRPr>
          </a:p>
          <a:p>
            <a:pPr marL="971550" lvl="1" indent="-285750">
              <a:buFont typeface="Arial"/>
              <a:buChar char="•"/>
            </a:pPr>
            <a:r>
              <a:rPr lang="en-US" sz="1600" b="1" cap="all" spc="300" dirty="0">
                <a:solidFill>
                  <a:srgbClr val="000000"/>
                </a:solidFill>
                <a:latin typeface="Aptos"/>
              </a:rPr>
              <a:t>Definition:</a:t>
            </a:r>
            <a:r>
              <a:rPr lang="en-US" sz="1600" cap="all" spc="300" dirty="0">
                <a:solidFill>
                  <a:srgbClr val="000000"/>
                </a:solidFill>
                <a:latin typeface="Aptos"/>
              </a:rPr>
              <a:t> A way to form new classes using classes that have already been defined.</a:t>
            </a:r>
          </a:p>
          <a:p>
            <a:pPr marL="971550" lvl="1" indent="-285750">
              <a:buFont typeface="Arial"/>
              <a:buChar char="•"/>
            </a:pPr>
            <a:r>
              <a:rPr lang="en-US" sz="1600" cap="all" spc="300" dirty="0">
                <a:solidFill>
                  <a:srgbClr val="000000"/>
                </a:solidFill>
                <a:latin typeface="Aptos"/>
              </a:rPr>
              <a:t>Example:</a:t>
            </a:r>
          </a:p>
          <a:p>
            <a:pPr lvl="1" indent="0">
              <a:buNone/>
            </a:pPr>
            <a:r>
              <a:rPr lang="en-US" sz="1600" cap="all" spc="300" dirty="0">
                <a:solidFill>
                  <a:srgbClr val="000000"/>
                </a:solidFill>
                <a:latin typeface="Consolas"/>
              </a:rPr>
              <a:t>class ElectricCar(Car):</a:t>
            </a:r>
            <a:br>
              <a:rPr lang="en-US" sz="1600" cap="all" spc="300" dirty="0">
                <a:latin typeface="Consolas"/>
              </a:rPr>
            </a:br>
            <a:r>
              <a:rPr lang="en-US" sz="1600" cap="all" spc="300" dirty="0">
                <a:solidFill>
                  <a:srgbClr val="000000"/>
                </a:solidFill>
                <a:latin typeface="Consolas"/>
              </a:rPr>
              <a:t>    def __</a:t>
            </a:r>
            <a:r>
              <a:rPr lang="en-US" sz="1600" cap="all" spc="300" err="1">
                <a:solidFill>
                  <a:srgbClr val="000000"/>
                </a:solidFill>
                <a:latin typeface="Consolas"/>
              </a:rPr>
              <a:t>init</a:t>
            </a:r>
            <a:r>
              <a:rPr lang="en-US" sz="1600" cap="all" spc="300" dirty="0">
                <a:solidFill>
                  <a:srgbClr val="000000"/>
                </a:solidFill>
                <a:latin typeface="Consolas"/>
              </a:rPr>
              <a:t>__(self, make, model, </a:t>
            </a:r>
            <a:r>
              <a:rPr lang="en-US" sz="1600" cap="all" spc="300" err="1">
                <a:solidFill>
                  <a:srgbClr val="000000"/>
                </a:solidFill>
                <a:latin typeface="Consolas"/>
              </a:rPr>
              <a:t>battery_size</a:t>
            </a:r>
            <a:r>
              <a:rPr lang="en-US" sz="1600" cap="all" spc="300" dirty="0">
                <a:solidFill>
                  <a:srgbClr val="000000"/>
                </a:solidFill>
                <a:latin typeface="Consolas"/>
              </a:rPr>
              <a:t>):</a:t>
            </a:r>
            <a:br>
              <a:rPr lang="en-US" sz="1600" cap="all" spc="300" dirty="0">
                <a:latin typeface="Consolas"/>
              </a:rPr>
            </a:br>
            <a:r>
              <a:rPr lang="en-US" sz="1600" cap="all" spc="300" dirty="0">
                <a:solidFill>
                  <a:srgbClr val="000000"/>
                </a:solidFill>
                <a:latin typeface="Consolas"/>
              </a:rPr>
              <a:t>        super().__</a:t>
            </a:r>
            <a:r>
              <a:rPr lang="en-US" sz="1600" cap="all" spc="300" err="1">
                <a:solidFill>
                  <a:srgbClr val="000000"/>
                </a:solidFill>
                <a:latin typeface="Consolas"/>
              </a:rPr>
              <a:t>init</a:t>
            </a:r>
            <a:r>
              <a:rPr lang="en-US" sz="1600" cap="all" spc="300" dirty="0">
                <a:solidFill>
                  <a:srgbClr val="000000"/>
                </a:solidFill>
                <a:latin typeface="Consolas"/>
              </a:rPr>
              <a:t>__(make, model)</a:t>
            </a:r>
            <a:br>
              <a:rPr lang="en-US" sz="1600" cap="all" spc="300" dirty="0">
                <a:latin typeface="Consolas"/>
              </a:rPr>
            </a:br>
            <a:r>
              <a:rPr lang="en-US" sz="1600" cap="all" spc="300" dirty="0">
                <a:solidFill>
                  <a:srgbClr val="000000"/>
                </a:solidFill>
                <a:latin typeface="Consolas"/>
              </a:rPr>
              <a:t>        </a:t>
            </a:r>
            <a:r>
              <a:rPr lang="en-US" sz="1600" cap="all" spc="300" err="1">
                <a:solidFill>
                  <a:srgbClr val="000000"/>
                </a:solidFill>
                <a:latin typeface="Consolas"/>
              </a:rPr>
              <a:t>self.battery_size</a:t>
            </a:r>
            <a:r>
              <a:rPr lang="en-US" sz="1600" cap="all" spc="300" dirty="0">
                <a:solidFill>
                  <a:srgbClr val="000000"/>
                </a:solidFill>
                <a:latin typeface="Consolas"/>
              </a:rPr>
              <a:t> = </a:t>
            </a:r>
            <a:r>
              <a:rPr lang="en-US" sz="1600" cap="all" spc="300" err="1">
                <a:solidFill>
                  <a:srgbClr val="000000"/>
                </a:solidFill>
                <a:latin typeface="Consolas"/>
              </a:rPr>
              <a:t>battery_size</a:t>
            </a:r>
            <a:endParaRPr lang="en-US" sz="1600"/>
          </a:p>
          <a:p>
            <a:pPr marL="0" lvl="0" indent="0">
              <a:lnSpc>
                <a:spcPct val="110000"/>
              </a:lnSpc>
              <a:buNone/>
            </a:pPr>
            <a:endParaRPr lang="en-US" sz="1800" b="1" cap="all" spc="300"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C21A7C0-D01E-2D12-1168-D0D995D6AE51}"/>
              </a:ext>
            </a:extLst>
          </p:cNvPr>
          <p:cNvPicPr>
            <a:picLocks noChangeAspect="1"/>
          </p:cNvPicPr>
          <p:nvPr/>
        </p:nvPicPr>
        <p:blipFill>
          <a:blip r:embed="rId3"/>
          <a:stretch>
            <a:fillRect/>
          </a:stretch>
        </p:blipFill>
        <p:spPr>
          <a:xfrm>
            <a:off x="9817100" y="-260350"/>
            <a:ext cx="2667000" cy="2667000"/>
          </a:xfrm>
          <a:prstGeom prst="rect">
            <a:avLst/>
          </a:prstGeom>
        </p:spPr>
      </p:pic>
    </p:spTree>
    <p:extLst>
      <p:ext uri="{BB962C8B-B14F-4D97-AF65-F5344CB8AC3E}">
        <p14:creationId xmlns:p14="http://schemas.microsoft.com/office/powerpoint/2010/main" val="131257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0A951D-E004-974F-81CA-6300B5E520FE}"/>
              </a:ext>
            </a:extLst>
          </p:cNvPr>
          <p:cNvPicPr>
            <a:picLocks noChangeAspect="1"/>
          </p:cNvPicPr>
          <p:nvPr/>
        </p:nvPicPr>
        <p:blipFill>
          <a:blip r:embed="rId2"/>
          <a:srcRect t="221" r="8" b="8"/>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3100" dirty="0"/>
              <a:t> Introduction to Machine Learning</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D9D67D-5CF0-0131-F1CB-991FD8F92ADA}"/>
              </a:ext>
            </a:extLst>
          </p:cNvPr>
          <p:cNvPicPr>
            <a:picLocks noChangeAspect="1"/>
          </p:cNvPicPr>
          <p:nvPr/>
        </p:nvPicPr>
        <p:blipFill>
          <a:blip r:embed="rId3"/>
          <a:stretch>
            <a:fillRect/>
          </a:stretch>
        </p:blipFill>
        <p:spPr>
          <a:xfrm>
            <a:off x="9556750" y="-292100"/>
            <a:ext cx="2667000" cy="2667000"/>
          </a:xfrm>
          <a:prstGeom prst="rect">
            <a:avLst/>
          </a:prstGeom>
        </p:spPr>
      </p:pic>
    </p:spTree>
    <p:extLst>
      <p:ext uri="{BB962C8B-B14F-4D97-AF65-F5344CB8AC3E}">
        <p14:creationId xmlns:p14="http://schemas.microsoft.com/office/powerpoint/2010/main" val="384287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descr="Technological background">
            <a:extLst>
              <a:ext uri="{FF2B5EF4-FFF2-40B4-BE49-F238E27FC236}">
                <a16:creationId xmlns:a16="http://schemas.microsoft.com/office/drawing/2014/main" id="{3FC61A0A-B672-49DF-11CF-5BE72A54AAF9}"/>
              </a:ext>
            </a:extLst>
          </p:cNvPr>
          <p:cNvPicPr>
            <a:picLocks noChangeAspect="1"/>
          </p:cNvPicPr>
          <p:nvPr/>
        </p:nvPicPr>
        <p:blipFill>
          <a:blip r:embed="rId2"/>
          <a:srcRect l="19074" r="32772"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r>
              <a:rPr lang="en-US" b="1" dirty="0">
                <a:solidFill>
                  <a:srgbClr val="000000"/>
                </a:solidFill>
                <a:latin typeface="Aptos"/>
              </a:rPr>
              <a:t>Definition:</a:t>
            </a:r>
            <a:endParaRPr lang="en-US" dirty="0">
              <a:solidFill>
                <a:srgbClr val="000000"/>
              </a:solidFill>
              <a:latin typeface="Aptos"/>
            </a:endParaRPr>
          </a:p>
          <a:p>
            <a:pPr lvl="1"/>
            <a:r>
              <a:rPr lang="en-US" sz="2400" dirty="0">
                <a:solidFill>
                  <a:srgbClr val="000000"/>
                </a:solidFill>
                <a:latin typeface="Aptos"/>
              </a:rPr>
              <a:t>Machine Learning (ML) is a subset of artificial intelligence (AI) that involves the development of algorithms that allow computers to learn from and make decisions based on data.</a:t>
            </a:r>
          </a:p>
          <a:p>
            <a:r>
              <a:rPr lang="en-US" b="1" dirty="0">
                <a:solidFill>
                  <a:srgbClr val="000000"/>
                </a:solidFill>
                <a:latin typeface="Aptos"/>
              </a:rPr>
              <a:t>Applications:</a:t>
            </a:r>
            <a:endParaRPr lang="en-US" dirty="0">
              <a:solidFill>
                <a:srgbClr val="000000"/>
              </a:solidFill>
              <a:latin typeface="Aptos"/>
            </a:endParaRPr>
          </a:p>
          <a:p>
            <a:pPr lvl="1"/>
            <a:r>
              <a:rPr lang="en-US" sz="2400" dirty="0">
                <a:solidFill>
                  <a:srgbClr val="000000"/>
                </a:solidFill>
                <a:latin typeface="Aptos"/>
              </a:rPr>
              <a:t>Image recognition, natural language processing, fraud detection, recommendation systems, etc.</a:t>
            </a:r>
          </a:p>
          <a:p>
            <a:pPr lvl="0"/>
            <a:endParaRPr lang="en-US" sz="44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18B0836-8AAF-8C6D-F6AA-22917BFA5A5E}"/>
              </a:ext>
            </a:extLst>
          </p:cNvPr>
          <p:cNvPicPr>
            <a:picLocks noChangeAspect="1"/>
          </p:cNvPicPr>
          <p:nvPr/>
        </p:nvPicPr>
        <p:blipFill>
          <a:blip r:embed="rId3"/>
          <a:stretch>
            <a:fillRect/>
          </a:stretch>
        </p:blipFill>
        <p:spPr>
          <a:xfrm>
            <a:off x="9833610" y="-181610"/>
            <a:ext cx="2667000" cy="2667000"/>
          </a:xfrm>
          <a:prstGeom prst="rect">
            <a:avLst/>
          </a:prstGeom>
        </p:spPr>
      </p:pic>
    </p:spTree>
    <p:extLst>
      <p:ext uri="{BB962C8B-B14F-4D97-AF65-F5344CB8AC3E}">
        <p14:creationId xmlns:p14="http://schemas.microsoft.com/office/powerpoint/2010/main" val="1879096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lourful maths learning objects">
            <a:extLst>
              <a:ext uri="{FF2B5EF4-FFF2-40B4-BE49-F238E27FC236}">
                <a16:creationId xmlns:a16="http://schemas.microsoft.com/office/drawing/2014/main" id="{AB8A0FB7-34E5-62EC-7E3D-F81F0FF8EE94}"/>
              </a:ext>
            </a:extLst>
          </p:cNvPr>
          <p:cNvPicPr>
            <a:picLocks noChangeAspect="1"/>
          </p:cNvPicPr>
          <p:nvPr/>
        </p:nvPicPr>
        <p:blipFill>
          <a:blip r:embed="rId2"/>
          <a:srcRect t="6384" r="8" b="9476"/>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dirty="0">
                <a:latin typeface="+mj-lt"/>
                <a:ea typeface="+mj-ea"/>
                <a:cs typeface="+mj-cs"/>
              </a:rPr>
              <a:t> Types of Machine Learning Models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5D884FB-1047-1132-F79B-430448ADBA99}"/>
              </a:ext>
            </a:extLst>
          </p:cNvPr>
          <p:cNvPicPr>
            <a:picLocks noChangeAspect="1"/>
          </p:cNvPicPr>
          <p:nvPr/>
        </p:nvPicPr>
        <p:blipFill>
          <a:blip r:embed="rId3"/>
          <a:stretch>
            <a:fillRect/>
          </a:stretch>
        </p:blipFill>
        <p:spPr>
          <a:xfrm>
            <a:off x="9785350" y="-292100"/>
            <a:ext cx="2667000" cy="2667000"/>
          </a:xfrm>
          <a:prstGeom prst="rect">
            <a:avLst/>
          </a:prstGeom>
        </p:spPr>
      </p:pic>
    </p:spTree>
    <p:extLst>
      <p:ext uri="{BB962C8B-B14F-4D97-AF65-F5344CB8AC3E}">
        <p14:creationId xmlns:p14="http://schemas.microsoft.com/office/powerpoint/2010/main" val="3400745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Supervised Learning</a:t>
            </a:r>
          </a:p>
        </p:txBody>
      </p:sp>
      <p:pic>
        <p:nvPicPr>
          <p:cNvPr id="6" name="Picture 5" descr="Light bulb on yellow background with sketched light beams and cord">
            <a:extLst>
              <a:ext uri="{FF2B5EF4-FFF2-40B4-BE49-F238E27FC236}">
                <a16:creationId xmlns:a16="http://schemas.microsoft.com/office/drawing/2014/main" id="{B5EC4777-9962-4F10-728D-729C5BFE2847}"/>
              </a:ext>
            </a:extLst>
          </p:cNvPr>
          <p:cNvPicPr>
            <a:picLocks noChangeAspect="1"/>
          </p:cNvPicPr>
          <p:nvPr/>
        </p:nvPicPr>
        <p:blipFill>
          <a:blip r:embed="rId2"/>
          <a:srcRect l="48939" r="6615"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pPr lvl="1"/>
            <a:r>
              <a:rPr lang="en-US" sz="2400" b="1" dirty="0">
                <a:solidFill>
                  <a:srgbClr val="000000"/>
                </a:solidFill>
                <a:latin typeface="Aptos"/>
              </a:rPr>
              <a:t>Definition:</a:t>
            </a:r>
            <a:r>
              <a:rPr lang="en-US" sz="2400" dirty="0">
                <a:solidFill>
                  <a:srgbClr val="000000"/>
                </a:solidFill>
                <a:latin typeface="Aptos"/>
              </a:rPr>
              <a:t> Models are trained on labeled data, meaning the input data is paired with the correct output.</a:t>
            </a:r>
          </a:p>
          <a:p>
            <a:pPr lvl="1"/>
            <a:r>
              <a:rPr lang="en-US" sz="2400" b="1" dirty="0">
                <a:solidFill>
                  <a:srgbClr val="000000"/>
                </a:solidFill>
                <a:latin typeface="Aptos"/>
              </a:rPr>
              <a:t>Examples:</a:t>
            </a:r>
            <a:endParaRPr lang="en-US" sz="2400" dirty="0">
              <a:solidFill>
                <a:srgbClr val="000000"/>
              </a:solidFill>
              <a:latin typeface="Aptos"/>
            </a:endParaRPr>
          </a:p>
          <a:p>
            <a:pPr lvl="2"/>
            <a:r>
              <a:rPr lang="en-US" sz="2400" dirty="0">
                <a:solidFill>
                  <a:srgbClr val="000000"/>
                </a:solidFill>
                <a:latin typeface="Aptos"/>
              </a:rPr>
              <a:t>Regression: Predicting numerical values, e.g., house prices.</a:t>
            </a:r>
          </a:p>
          <a:p>
            <a:pPr lvl="2"/>
            <a:r>
              <a:rPr lang="en-US" sz="2400" dirty="0">
                <a:solidFill>
                  <a:srgbClr val="000000"/>
                </a:solidFill>
                <a:latin typeface="Aptos"/>
              </a:rPr>
              <a:t>Classification: Categorizing data, e.g., spam detection.</a:t>
            </a:r>
          </a:p>
          <a:p>
            <a:pPr lvl="0"/>
            <a:endParaRPr lang="en-US" sz="44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6E4261B-726B-D351-FD22-7462D0680291}"/>
              </a:ext>
            </a:extLst>
          </p:cNvPr>
          <p:cNvPicPr>
            <a:picLocks noChangeAspect="1"/>
          </p:cNvPicPr>
          <p:nvPr/>
        </p:nvPicPr>
        <p:blipFill>
          <a:blip r:embed="rId3"/>
          <a:stretch>
            <a:fillRect/>
          </a:stretch>
        </p:blipFill>
        <p:spPr>
          <a:xfrm>
            <a:off x="9772650" y="-212090"/>
            <a:ext cx="2667000" cy="2667000"/>
          </a:xfrm>
          <a:prstGeom prst="rect">
            <a:avLst/>
          </a:prstGeom>
        </p:spPr>
      </p:pic>
    </p:spTree>
    <p:extLst>
      <p:ext uri="{BB962C8B-B14F-4D97-AF65-F5344CB8AC3E}">
        <p14:creationId xmlns:p14="http://schemas.microsoft.com/office/powerpoint/2010/main" val="4243313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Unsupervised Learning</a:t>
            </a:r>
          </a:p>
        </p:txBody>
      </p:sp>
      <p:pic>
        <p:nvPicPr>
          <p:cNvPr id="6" name="Picture 5" descr="Autoradiogram on white paper">
            <a:extLst>
              <a:ext uri="{FF2B5EF4-FFF2-40B4-BE49-F238E27FC236}">
                <a16:creationId xmlns:a16="http://schemas.microsoft.com/office/drawing/2014/main" id="{2CE1B252-44D8-107F-6F05-40388BB070A4}"/>
              </a:ext>
            </a:extLst>
          </p:cNvPr>
          <p:cNvPicPr>
            <a:picLocks noChangeAspect="1"/>
          </p:cNvPicPr>
          <p:nvPr/>
        </p:nvPicPr>
        <p:blipFill>
          <a:blip r:embed="rId2"/>
          <a:srcRect l="26501" r="19308" b="-1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pPr lvl="1"/>
            <a:r>
              <a:rPr lang="en-US" sz="2400" b="1" dirty="0">
                <a:solidFill>
                  <a:srgbClr val="000000"/>
                </a:solidFill>
                <a:latin typeface="Aptos"/>
              </a:rPr>
              <a:t>Definition:</a:t>
            </a:r>
            <a:r>
              <a:rPr lang="en-US" sz="2400" dirty="0">
                <a:solidFill>
                  <a:srgbClr val="000000"/>
                </a:solidFill>
                <a:latin typeface="Aptos"/>
              </a:rPr>
              <a:t> Models find patterns or relationships in data without predefined labels.</a:t>
            </a:r>
          </a:p>
          <a:p>
            <a:pPr lvl="1"/>
            <a:r>
              <a:rPr lang="en-US" sz="2400" b="1" dirty="0">
                <a:solidFill>
                  <a:srgbClr val="000000"/>
                </a:solidFill>
                <a:latin typeface="Aptos"/>
              </a:rPr>
              <a:t>Examples:</a:t>
            </a:r>
            <a:endParaRPr lang="en-US" sz="2400" dirty="0">
              <a:solidFill>
                <a:srgbClr val="000000"/>
              </a:solidFill>
              <a:latin typeface="Aptos"/>
            </a:endParaRPr>
          </a:p>
          <a:p>
            <a:pPr lvl="2"/>
            <a:r>
              <a:rPr lang="en-US" sz="2400" dirty="0">
                <a:solidFill>
                  <a:srgbClr val="000000"/>
                </a:solidFill>
                <a:latin typeface="Aptos"/>
              </a:rPr>
              <a:t>Clustering: Grouping data into clusters, e.g., customer segmentation.</a:t>
            </a:r>
          </a:p>
          <a:p>
            <a:pPr lvl="2"/>
            <a:r>
              <a:rPr lang="en-US" sz="2400" dirty="0">
                <a:solidFill>
                  <a:srgbClr val="000000"/>
                </a:solidFill>
                <a:latin typeface="Aptos"/>
              </a:rPr>
              <a:t>Dimensionality Reduction: Simplifying data without losing important information, e.g., PCA.</a:t>
            </a:r>
          </a:p>
          <a:p>
            <a:pPr lvl="0"/>
            <a:endParaRPr lang="en-US" sz="44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945FEA-554A-F611-43CF-BF0FE803DD8A}"/>
              </a:ext>
            </a:extLst>
          </p:cNvPr>
          <p:cNvPicPr>
            <a:picLocks noChangeAspect="1"/>
          </p:cNvPicPr>
          <p:nvPr/>
        </p:nvPicPr>
        <p:blipFill>
          <a:blip r:embed="rId3"/>
          <a:stretch>
            <a:fillRect/>
          </a:stretch>
        </p:blipFill>
        <p:spPr>
          <a:xfrm>
            <a:off x="10057130" y="-212090"/>
            <a:ext cx="2667000" cy="2667000"/>
          </a:xfrm>
          <a:prstGeom prst="rect">
            <a:avLst/>
          </a:prstGeom>
        </p:spPr>
      </p:pic>
    </p:spTree>
    <p:extLst>
      <p:ext uri="{BB962C8B-B14F-4D97-AF65-F5344CB8AC3E}">
        <p14:creationId xmlns:p14="http://schemas.microsoft.com/office/powerpoint/2010/main" val="396162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0F549869-274D-F9B4-474C-069EAE10B358}"/>
              </a:ext>
            </a:extLst>
          </p:cNvPr>
          <p:cNvPicPr>
            <a:picLocks noChangeAspect="1"/>
          </p:cNvPicPr>
          <p:nvPr/>
        </p:nvPicPr>
        <p:blipFill>
          <a:blip r:embed="rId2"/>
          <a:srcRect t="16402" r="8" b="8"/>
          <a:stretch/>
        </p:blipFill>
        <p:spPr>
          <a:xfrm>
            <a:off x="-33559" y="27145"/>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09771" y="591073"/>
            <a:ext cx="3257522" cy="1744299"/>
          </a:xfrm>
        </p:spPr>
        <p:txBody>
          <a:bodyPr vert="horz" lIns="91440" tIns="45720" rIns="91440" bIns="45720" rtlCol="0" anchor="t">
            <a:normAutofit/>
          </a:bodyPr>
          <a:lstStyle/>
          <a:p>
            <a:r>
              <a:rPr lang="en-US" sz="4000" i="1" kern="1200" cap="all" baseline="0" dirty="0">
                <a:latin typeface="+mj-lt"/>
                <a:ea typeface="+mj-ea"/>
                <a:cs typeface="+mj-cs"/>
              </a:rPr>
              <a:t> Basic Python Commands</a:t>
            </a:r>
          </a:p>
        </p:txBody>
      </p:sp>
      <p:sp>
        <p:nvSpPr>
          <p:cNvPr id="3" name="Content Placeholder"/>
          <p:cNvSpPr>
            <a:spLocks noGrp="1"/>
          </p:cNvSpPr>
          <p:nvPr>
            <p:ph idx="1"/>
          </p:nvPr>
        </p:nvSpPr>
        <p:spPr>
          <a:xfrm>
            <a:off x="420035" y="2675055"/>
            <a:ext cx="2619618" cy="3881313"/>
          </a:xfrm>
        </p:spPr>
        <p:txBody>
          <a:bodyPr vert="horz" lIns="91440" tIns="45720" rIns="91440" bIns="45720" rtlCol="0" anchor="t">
            <a:normAutofit fontScale="40000" lnSpcReduction="20000"/>
          </a:bodyPr>
          <a:lstStyle/>
          <a:p>
            <a:pPr marL="0" lvl="0" indent="0">
              <a:lnSpc>
                <a:spcPct val="120000"/>
              </a:lnSpc>
              <a:buNone/>
            </a:pPr>
            <a:r>
              <a:rPr lang="en-US" sz="2800" b="1" cap="all" spc="300" dirty="0"/>
              <a:t>Print Statement:</a:t>
            </a:r>
          </a:p>
          <a:p>
            <a:pPr marL="0" indent="0">
              <a:buNone/>
            </a:pPr>
            <a:r>
              <a:rPr lang="en-US" sz="3200" b="1" cap="all" spc="300" dirty="0"/>
              <a:t>Basic Python Commands</a:t>
            </a:r>
            <a:endParaRPr lang="en-US" sz="3200" cap="all" spc="300" dirty="0">
              <a:solidFill>
                <a:srgbClr val="000000"/>
              </a:solidFill>
            </a:endParaRPr>
          </a:p>
          <a:p>
            <a:pPr marL="0" indent="0">
              <a:buNone/>
            </a:pPr>
            <a:r>
              <a:rPr lang="en-US" sz="3200" b="1" cap="all" spc="300" dirty="0"/>
              <a:t>Print Statement:</a:t>
            </a:r>
            <a:endParaRPr lang="en-US" sz="3200" cap="all" spc="300" dirty="0">
              <a:solidFill>
                <a:srgbClr val="000000"/>
              </a:solidFill>
            </a:endParaRPr>
          </a:p>
          <a:p>
            <a:pPr marL="0" indent="0">
              <a:buNone/>
            </a:pPr>
            <a:r>
              <a:rPr lang="en-US" sz="3200" b="1" cap="all" spc="300" dirty="0"/>
              <a:t>Syntax: print("Hello, World!")</a:t>
            </a:r>
            <a:endParaRPr lang="en-US" sz="3200" cap="all" spc="300" dirty="0">
              <a:solidFill>
                <a:srgbClr val="000000"/>
              </a:solidFill>
            </a:endParaRPr>
          </a:p>
          <a:p>
            <a:pPr marL="0" indent="0">
              <a:buNone/>
            </a:pPr>
            <a:r>
              <a:rPr lang="en-US" sz="3200" b="1" cap="all" spc="300" dirty="0"/>
              <a:t>Variables:</a:t>
            </a:r>
            <a:endParaRPr lang="en-US" sz="3200" cap="all" spc="300" dirty="0">
              <a:solidFill>
                <a:srgbClr val="000000"/>
              </a:solidFill>
            </a:endParaRPr>
          </a:p>
          <a:p>
            <a:pPr marL="0" indent="0">
              <a:buNone/>
            </a:pPr>
            <a:r>
              <a:rPr lang="en-US" sz="3200" b="1" cap="all" spc="300" dirty="0"/>
              <a:t>Assign values: x = 10</a:t>
            </a:r>
            <a:endParaRPr lang="en-US" sz="3200" cap="all" spc="300" dirty="0">
              <a:solidFill>
                <a:srgbClr val="000000"/>
              </a:solidFill>
            </a:endParaRPr>
          </a:p>
          <a:p>
            <a:pPr marL="0" indent="0">
              <a:buNone/>
            </a:pPr>
            <a:r>
              <a:rPr lang="en-US" sz="3200" b="1" cap="all" spc="300" dirty="0"/>
              <a:t>Print variable: print(x)</a:t>
            </a:r>
            <a:endParaRPr lang="en-US" sz="3200" cap="all" spc="300" dirty="0">
              <a:solidFill>
                <a:srgbClr val="000000"/>
              </a:solidFill>
            </a:endParaRPr>
          </a:p>
          <a:p>
            <a:pPr marL="0" indent="0">
              <a:buNone/>
            </a:pPr>
            <a:r>
              <a:rPr lang="en-US" sz="3200" b="1" cap="all" spc="300" dirty="0"/>
              <a:t>Basic Arithmetic:</a:t>
            </a:r>
            <a:endParaRPr lang="en-US" sz="3200" cap="all" spc="300" dirty="0">
              <a:solidFill>
                <a:srgbClr val="000000"/>
              </a:solidFill>
            </a:endParaRPr>
          </a:p>
          <a:p>
            <a:pPr marL="0" indent="0">
              <a:buNone/>
            </a:pPr>
            <a:r>
              <a:rPr lang="en-US" sz="3200" b="1" cap="all" spc="300" dirty="0"/>
              <a:t>Addition: a + b</a:t>
            </a:r>
            <a:endParaRPr lang="en-US" sz="3200" cap="all" spc="300" dirty="0">
              <a:solidFill>
                <a:srgbClr val="000000"/>
              </a:solidFill>
            </a:endParaRPr>
          </a:p>
          <a:p>
            <a:pPr marL="0" indent="0">
              <a:buNone/>
            </a:pPr>
            <a:r>
              <a:rPr lang="en-US" sz="3200" b="1" cap="all" spc="300" dirty="0"/>
              <a:t>Subtraction: a - b</a:t>
            </a:r>
            <a:endParaRPr lang="en-US" sz="3200" cap="all" spc="300" dirty="0">
              <a:solidFill>
                <a:srgbClr val="000000"/>
              </a:solidFill>
            </a:endParaRPr>
          </a:p>
          <a:p>
            <a:pPr marL="0" indent="0">
              <a:buNone/>
            </a:pPr>
            <a:r>
              <a:rPr lang="en-US" sz="3200" b="1" cap="all" spc="300" dirty="0"/>
              <a:t>Multiplication: a * b</a:t>
            </a:r>
            <a:endParaRPr lang="en-US" sz="3200" cap="all" spc="300" dirty="0">
              <a:solidFill>
                <a:srgbClr val="000000"/>
              </a:solidFill>
            </a:endParaRPr>
          </a:p>
          <a:p>
            <a:pPr marL="0" indent="0">
              <a:buNone/>
            </a:pPr>
            <a:r>
              <a:rPr lang="en-US" sz="3200" b="1" cap="all" spc="300" dirty="0"/>
              <a:t>Division: a / b</a:t>
            </a:r>
            <a:endParaRPr lang="en-US"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E46A45C-3893-12C0-9FEF-227FADB89E6E}"/>
              </a:ext>
            </a:extLst>
          </p:cNvPr>
          <p:cNvPicPr>
            <a:picLocks noChangeAspect="1"/>
          </p:cNvPicPr>
          <p:nvPr/>
        </p:nvPicPr>
        <p:blipFill>
          <a:blip r:embed="rId3"/>
          <a:stretch>
            <a:fillRect/>
          </a:stretch>
        </p:blipFill>
        <p:spPr>
          <a:xfrm>
            <a:off x="10020300" y="-203200"/>
            <a:ext cx="2667000" cy="2667000"/>
          </a:xfrm>
          <a:prstGeom prst="rect">
            <a:avLst/>
          </a:prstGeom>
        </p:spPr>
      </p:pic>
    </p:spTree>
    <p:extLst>
      <p:ext uri="{BB962C8B-B14F-4D97-AF65-F5344CB8AC3E}">
        <p14:creationId xmlns:p14="http://schemas.microsoft.com/office/powerpoint/2010/main" val="3002207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Reinforcement Learning</a:t>
            </a:r>
          </a:p>
        </p:txBody>
      </p:sp>
      <p:pic>
        <p:nvPicPr>
          <p:cNvPr id="6" name="Picture 5" descr="Geometric shapes on a wooden background">
            <a:extLst>
              <a:ext uri="{FF2B5EF4-FFF2-40B4-BE49-F238E27FC236}">
                <a16:creationId xmlns:a16="http://schemas.microsoft.com/office/drawing/2014/main" id="{4A87B127-6001-DBB4-7370-438C6C213396}"/>
              </a:ext>
            </a:extLst>
          </p:cNvPr>
          <p:cNvPicPr>
            <a:picLocks noChangeAspect="1"/>
          </p:cNvPicPr>
          <p:nvPr/>
        </p:nvPicPr>
        <p:blipFill>
          <a:blip r:embed="rId2"/>
          <a:srcRect l="19029" r="32818"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Definition: Models learn by interacting with an environment and receiving feedback through rewards or penalties</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5821D1F-488E-95FC-4587-412F0809B565}"/>
              </a:ext>
            </a:extLst>
          </p:cNvPr>
          <p:cNvPicPr>
            <a:picLocks noChangeAspect="1"/>
          </p:cNvPicPr>
          <p:nvPr/>
        </p:nvPicPr>
        <p:blipFill>
          <a:blip r:embed="rId3"/>
          <a:stretch>
            <a:fillRect/>
          </a:stretch>
        </p:blipFill>
        <p:spPr>
          <a:xfrm>
            <a:off x="9830707" y="-244021"/>
            <a:ext cx="2667000" cy="2667000"/>
          </a:xfrm>
          <a:prstGeom prst="rect">
            <a:avLst/>
          </a:prstGeom>
        </p:spPr>
      </p:pic>
    </p:spTree>
    <p:extLst>
      <p:ext uri="{BB962C8B-B14F-4D97-AF65-F5344CB8AC3E}">
        <p14:creationId xmlns:p14="http://schemas.microsoft.com/office/powerpoint/2010/main" val="671825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Examples</a:t>
            </a:r>
          </a:p>
        </p:txBody>
      </p:sp>
      <p:pic>
        <p:nvPicPr>
          <p:cNvPr id="6" name="Picture 5" descr="Robot operating a machine">
            <a:extLst>
              <a:ext uri="{FF2B5EF4-FFF2-40B4-BE49-F238E27FC236}">
                <a16:creationId xmlns:a16="http://schemas.microsoft.com/office/drawing/2014/main" id="{17F8C9ED-B545-67AF-4075-4B15C043FBE8}"/>
              </a:ext>
            </a:extLst>
          </p:cNvPr>
          <p:cNvPicPr>
            <a:picLocks noChangeAspect="1"/>
          </p:cNvPicPr>
          <p:nvPr/>
        </p:nvPicPr>
        <p:blipFill>
          <a:blip r:embed="rId2"/>
          <a:srcRect l="21060" r="23447"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Game AI, robotics, autonomous vehicles</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AD9A637-223F-D880-3814-73FD90F11A6C}"/>
              </a:ext>
            </a:extLst>
          </p:cNvPr>
          <p:cNvPicPr>
            <a:picLocks noChangeAspect="1"/>
          </p:cNvPicPr>
          <p:nvPr/>
        </p:nvPicPr>
        <p:blipFill>
          <a:blip r:embed="rId3"/>
          <a:stretch>
            <a:fillRect/>
          </a:stretch>
        </p:blipFill>
        <p:spPr>
          <a:xfrm>
            <a:off x="9830707" y="-258536"/>
            <a:ext cx="2667000" cy="2667000"/>
          </a:xfrm>
          <a:prstGeom prst="rect">
            <a:avLst/>
          </a:prstGeom>
        </p:spPr>
      </p:pic>
    </p:spTree>
    <p:extLst>
      <p:ext uri="{BB962C8B-B14F-4D97-AF65-F5344CB8AC3E}">
        <p14:creationId xmlns:p14="http://schemas.microsoft.com/office/powerpoint/2010/main" val="4126502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700" dirty="0"/>
              <a:t> Machine Learning Workflow</a:t>
            </a:r>
          </a:p>
        </p:txBody>
      </p:sp>
      <p:pic>
        <p:nvPicPr>
          <p:cNvPr id="6" name="Picture 5" descr="Person watching empty phone">
            <a:extLst>
              <a:ext uri="{FF2B5EF4-FFF2-40B4-BE49-F238E27FC236}">
                <a16:creationId xmlns:a16="http://schemas.microsoft.com/office/drawing/2014/main" id="{95D71AE5-D3AF-5085-0C52-A6DCDF5C6B7F}"/>
              </a:ext>
            </a:extLst>
          </p:cNvPr>
          <p:cNvPicPr>
            <a:picLocks noChangeAspect="1"/>
          </p:cNvPicPr>
          <p:nvPr/>
        </p:nvPicPr>
        <p:blipFill>
          <a:blip r:embed="rId2"/>
          <a:srcRect l="42611" r="9197" b="-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lnSpc>
                <a:spcPct val="90000"/>
              </a:lnSpc>
            </a:pPr>
            <a:r>
              <a:rPr lang="en-US" sz="2000" dirty="0"/>
              <a:t>Data Collection: Gathering data from various sources</a:t>
            </a:r>
          </a:p>
          <a:p>
            <a:pPr lvl="0">
              <a:lnSpc>
                <a:spcPct val="90000"/>
              </a:lnSpc>
            </a:pPr>
            <a:r>
              <a:rPr lang="en-US" sz="2000" dirty="0"/>
              <a:t>Data Preprocessing: Cleaning and preparing data for analysis</a:t>
            </a:r>
          </a:p>
          <a:p>
            <a:pPr lvl="0">
              <a:lnSpc>
                <a:spcPct val="90000"/>
              </a:lnSpc>
            </a:pPr>
            <a:r>
              <a:rPr lang="en-US" sz="2000" dirty="0"/>
              <a:t>Feature Engineering: Selecting and transforming variables to improve model performance</a:t>
            </a:r>
          </a:p>
          <a:p>
            <a:pPr lvl="0">
              <a:lnSpc>
                <a:spcPct val="90000"/>
              </a:lnSpc>
            </a:pPr>
            <a:r>
              <a:rPr lang="en-US" sz="2000" dirty="0"/>
              <a:t>Model Selection: Choosing the appropriate algorithm based on the problem type</a:t>
            </a:r>
          </a:p>
          <a:p>
            <a:pPr lvl="0">
              <a:lnSpc>
                <a:spcPct val="90000"/>
              </a:lnSpc>
            </a:pPr>
            <a:r>
              <a:rPr lang="en-US" sz="2000" dirty="0"/>
              <a:t>Training: Feeding data into the model and adjusting parameters to minimize error</a:t>
            </a:r>
          </a:p>
          <a:p>
            <a:pPr lvl="0">
              <a:lnSpc>
                <a:spcPct val="90000"/>
              </a:lnSpc>
            </a:pPr>
            <a:r>
              <a:rPr lang="en-US" sz="2000" dirty="0"/>
              <a:t>Evaluation: Testing the model's performance on unseen data</a:t>
            </a:r>
          </a:p>
          <a:p>
            <a:pPr lvl="0">
              <a:lnSpc>
                <a:spcPct val="90000"/>
              </a:lnSpc>
            </a:pPr>
            <a:r>
              <a:rPr lang="en-US" sz="2000" dirty="0"/>
              <a:t>Deployment: Integrating the model into a production environment</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F7EB271-69AE-857F-CEF6-88D5C1AEAEDD}"/>
              </a:ext>
            </a:extLst>
          </p:cNvPr>
          <p:cNvPicPr>
            <a:picLocks noChangeAspect="1"/>
          </p:cNvPicPr>
          <p:nvPr/>
        </p:nvPicPr>
        <p:blipFill>
          <a:blip r:embed="rId3"/>
          <a:stretch>
            <a:fillRect/>
          </a:stretch>
        </p:blipFill>
        <p:spPr>
          <a:xfrm>
            <a:off x="10057130" y="-262890"/>
            <a:ext cx="2667000" cy="2667000"/>
          </a:xfrm>
          <a:prstGeom prst="rect">
            <a:avLst/>
          </a:prstGeom>
        </p:spPr>
      </p:pic>
    </p:spTree>
    <p:extLst>
      <p:ext uri="{BB962C8B-B14F-4D97-AF65-F5344CB8AC3E}">
        <p14:creationId xmlns:p14="http://schemas.microsoft.com/office/powerpoint/2010/main" val="208671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ackground of data">
            <a:extLst>
              <a:ext uri="{FF2B5EF4-FFF2-40B4-BE49-F238E27FC236}">
                <a16:creationId xmlns:a16="http://schemas.microsoft.com/office/drawing/2014/main" id="{E6A53A69-6185-178E-B28D-22A244E40E1F}"/>
              </a:ext>
            </a:extLst>
          </p:cNvPr>
          <p:cNvPicPr>
            <a:picLocks noChangeAspect="1"/>
          </p:cNvPicPr>
          <p:nvPr/>
        </p:nvPicPr>
        <p:blipFill>
          <a:blip r:embed="rId2"/>
          <a:srcRect r="8" b="230"/>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100" i="1" kern="1200" cap="all" baseline="0" dirty="0">
                <a:latin typeface="+mj-lt"/>
                <a:ea typeface="+mj-ea"/>
                <a:cs typeface="+mj-cs"/>
              </a:rPr>
              <a:t> Introduction to Deep Learning</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291BB35-EA64-524D-7556-D8D177E113E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E2FFC312-0B5E-9A07-52A5-542C489BE8CB}"/>
              </a:ext>
            </a:extLst>
          </p:cNvPr>
          <p:cNvPicPr>
            <a:picLocks noChangeAspect="1"/>
          </p:cNvPicPr>
          <p:nvPr/>
        </p:nvPicPr>
        <p:blipFill>
          <a:blip r:embed="rId3"/>
          <a:stretch>
            <a:fillRect/>
          </a:stretch>
        </p:blipFill>
        <p:spPr>
          <a:xfrm>
            <a:off x="9963150" y="-292100"/>
            <a:ext cx="2667000" cy="2667000"/>
          </a:xfrm>
          <a:prstGeom prst="rect">
            <a:avLst/>
          </a:prstGeom>
        </p:spPr>
      </p:pic>
    </p:spTree>
    <p:extLst>
      <p:ext uri="{BB962C8B-B14F-4D97-AF65-F5344CB8AC3E}">
        <p14:creationId xmlns:p14="http://schemas.microsoft.com/office/powerpoint/2010/main" val="3353384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descr="Network connection abstract against a white background">
            <a:extLst>
              <a:ext uri="{FF2B5EF4-FFF2-40B4-BE49-F238E27FC236}">
                <a16:creationId xmlns:a16="http://schemas.microsoft.com/office/drawing/2014/main" id="{2464232D-E365-9589-D525-3CC95E22F9CE}"/>
              </a:ext>
            </a:extLst>
          </p:cNvPr>
          <p:cNvPicPr>
            <a:picLocks noChangeAspect="1"/>
          </p:cNvPicPr>
          <p:nvPr/>
        </p:nvPicPr>
        <p:blipFill>
          <a:blip r:embed="rId2"/>
          <a:srcRect l="4908" r="46939"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Deep Learning is a subset of machine learning that uses neural networks with many layers to model complex patterns in data</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E52F86F-6ACA-5881-03AE-E21C88C27532}"/>
              </a:ext>
            </a:extLst>
          </p:cNvPr>
          <p:cNvPicPr>
            <a:picLocks noChangeAspect="1"/>
          </p:cNvPicPr>
          <p:nvPr/>
        </p:nvPicPr>
        <p:blipFill>
          <a:blip r:embed="rId3"/>
          <a:stretch>
            <a:fillRect/>
          </a:stretch>
        </p:blipFill>
        <p:spPr>
          <a:xfrm>
            <a:off x="9932307" y="-214993"/>
            <a:ext cx="2667000" cy="2667000"/>
          </a:xfrm>
          <a:prstGeom prst="rect">
            <a:avLst/>
          </a:prstGeom>
        </p:spPr>
      </p:pic>
    </p:spTree>
    <p:extLst>
      <p:ext uri="{BB962C8B-B14F-4D97-AF65-F5344CB8AC3E}">
        <p14:creationId xmlns:p14="http://schemas.microsoft.com/office/powerpoint/2010/main" val="88232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printed circuit board">
            <a:extLst>
              <a:ext uri="{FF2B5EF4-FFF2-40B4-BE49-F238E27FC236}">
                <a16:creationId xmlns:a16="http://schemas.microsoft.com/office/drawing/2014/main" id="{AD56DDE0-1B67-775B-FB1D-D1E288D32A3F}"/>
              </a:ext>
            </a:extLst>
          </p:cNvPr>
          <p:cNvPicPr>
            <a:picLocks noChangeAspect="1"/>
          </p:cNvPicPr>
          <p:nvPr/>
        </p:nvPicPr>
        <p:blipFill>
          <a:blip r:embed="rId2"/>
          <a:srcRect t="4897" r="8" b="10901"/>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100" i="1" kern="1200" cap="all" baseline="0">
                <a:solidFill>
                  <a:schemeClr val="tx2"/>
                </a:solidFill>
                <a:latin typeface="+mj-lt"/>
                <a:ea typeface="+mj-ea"/>
                <a:cs typeface="+mj-cs"/>
              </a:rPr>
              <a:t>Applications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500" b="1" cap="all" spc="300"/>
              <a:t>Computer vision, natural language processing, speech recognition, and more</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31D7838-39FC-67E8-57CD-D738B25DA5CA}"/>
              </a:ext>
            </a:extLst>
          </p:cNvPr>
          <p:cNvPicPr>
            <a:picLocks noChangeAspect="1"/>
          </p:cNvPicPr>
          <p:nvPr/>
        </p:nvPicPr>
        <p:blipFill>
          <a:blip r:embed="rId3"/>
          <a:stretch>
            <a:fillRect/>
          </a:stretch>
        </p:blipFill>
        <p:spPr>
          <a:xfrm>
            <a:off x="9918700" y="-292100"/>
            <a:ext cx="2667000" cy="2667000"/>
          </a:xfrm>
          <a:prstGeom prst="rect">
            <a:avLst/>
          </a:prstGeom>
        </p:spPr>
      </p:pic>
    </p:spTree>
    <p:extLst>
      <p:ext uri="{BB962C8B-B14F-4D97-AF65-F5344CB8AC3E}">
        <p14:creationId xmlns:p14="http://schemas.microsoft.com/office/powerpoint/2010/main" val="151276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uman brain nerve cells">
            <a:extLst>
              <a:ext uri="{FF2B5EF4-FFF2-40B4-BE49-F238E27FC236}">
                <a16:creationId xmlns:a16="http://schemas.microsoft.com/office/drawing/2014/main" id="{83A91340-979A-A74B-91DB-BD08709DEFA1}"/>
              </a:ext>
            </a:extLst>
          </p:cNvPr>
          <p:cNvPicPr>
            <a:picLocks noChangeAspect="1"/>
          </p:cNvPicPr>
          <p:nvPr/>
        </p:nvPicPr>
        <p:blipFill>
          <a:blip r:embed="rId2"/>
          <a:srcRect t="25164" r="8" b="8"/>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4000" dirty="0"/>
              <a:t> Artificial Neural Networks</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E7C705-FDBA-5E70-94ED-BA39636DF61D}"/>
              </a:ext>
            </a:extLst>
          </p:cNvPr>
          <p:cNvPicPr>
            <a:picLocks noChangeAspect="1"/>
          </p:cNvPicPr>
          <p:nvPr/>
        </p:nvPicPr>
        <p:blipFill>
          <a:blip r:embed="rId3"/>
          <a:stretch>
            <a:fillRect/>
          </a:stretch>
        </p:blipFill>
        <p:spPr>
          <a:xfrm>
            <a:off x="9886950" y="-292100"/>
            <a:ext cx="2667000" cy="2667000"/>
          </a:xfrm>
          <a:prstGeom prst="rect">
            <a:avLst/>
          </a:prstGeom>
        </p:spPr>
      </p:pic>
    </p:spTree>
    <p:extLst>
      <p:ext uri="{BB962C8B-B14F-4D97-AF65-F5344CB8AC3E}">
        <p14:creationId xmlns:p14="http://schemas.microsoft.com/office/powerpoint/2010/main" val="2780542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Structure</a:t>
            </a:r>
          </a:p>
        </p:txBody>
      </p:sp>
      <p:pic>
        <p:nvPicPr>
          <p:cNvPr id="6" name="Picture 5" descr="Graph">
            <a:extLst>
              <a:ext uri="{FF2B5EF4-FFF2-40B4-BE49-F238E27FC236}">
                <a16:creationId xmlns:a16="http://schemas.microsoft.com/office/drawing/2014/main" id="{E1E91202-5342-6605-5C92-9B8E0B3A5E33}"/>
              </a:ext>
            </a:extLst>
          </p:cNvPr>
          <p:cNvPicPr>
            <a:picLocks noChangeAspect="1"/>
          </p:cNvPicPr>
          <p:nvPr/>
        </p:nvPicPr>
        <p:blipFill>
          <a:blip r:embed="rId2"/>
          <a:srcRect l="26166" r="28683" b="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Input Layer: Takes in the features from the dataset</a:t>
            </a:r>
          </a:p>
          <a:p>
            <a:pPr lvl="0"/>
            <a:r>
              <a:rPr lang="en-US" dirty="0"/>
              <a:t>Hidden Layers: Intermediate layers that process the input data using weights and biases</a:t>
            </a:r>
          </a:p>
          <a:p>
            <a:pPr lvl="0"/>
            <a:r>
              <a:rPr lang="en-US" dirty="0"/>
              <a:t>Output Layer: Produces the final prediction or classification</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53B0299-B6A7-4FC3-D242-D9385779722F}"/>
              </a:ext>
            </a:extLst>
          </p:cNvPr>
          <p:cNvPicPr>
            <a:picLocks noChangeAspect="1"/>
          </p:cNvPicPr>
          <p:nvPr/>
        </p:nvPicPr>
        <p:blipFill>
          <a:blip r:embed="rId3"/>
          <a:stretch>
            <a:fillRect/>
          </a:stretch>
        </p:blipFill>
        <p:spPr>
          <a:xfrm>
            <a:off x="10055679" y="-214993"/>
            <a:ext cx="2667000" cy="2667000"/>
          </a:xfrm>
          <a:prstGeom prst="rect">
            <a:avLst/>
          </a:prstGeom>
        </p:spPr>
      </p:pic>
    </p:spTree>
    <p:extLst>
      <p:ext uri="{BB962C8B-B14F-4D97-AF65-F5344CB8AC3E}">
        <p14:creationId xmlns:p14="http://schemas.microsoft.com/office/powerpoint/2010/main" val="484667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Activation Functions</a:t>
            </a:r>
          </a:p>
        </p:txBody>
      </p:sp>
      <p:pic>
        <p:nvPicPr>
          <p:cNvPr id="6" name="Picture 5" descr="Toy plastic numbers">
            <a:extLst>
              <a:ext uri="{FF2B5EF4-FFF2-40B4-BE49-F238E27FC236}">
                <a16:creationId xmlns:a16="http://schemas.microsoft.com/office/drawing/2014/main" id="{BB2BB924-9D9C-8B22-0FAB-C7C94DFE6110}"/>
              </a:ext>
            </a:extLst>
          </p:cNvPr>
          <p:cNvPicPr>
            <a:picLocks noChangeAspect="1"/>
          </p:cNvPicPr>
          <p:nvPr/>
        </p:nvPicPr>
        <p:blipFill>
          <a:blip r:embed="rId2"/>
          <a:srcRect l="22866" r="28980"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ReLU : Most common, helps models learn non-linear patterns</a:t>
            </a:r>
          </a:p>
          <a:p>
            <a:pPr lvl="0"/>
            <a:r>
              <a:rPr lang="en-US" dirty="0"/>
              <a:t>Sigmoid: Used for binary classification</a:t>
            </a:r>
          </a:p>
          <a:p>
            <a:pPr lvl="0"/>
            <a:r>
              <a:rPr lang="en-US" dirty="0"/>
              <a:t>Softmax: Used for multi-class classification</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F2809D3-8C30-50E9-1B3B-BA05D5263108}"/>
              </a:ext>
            </a:extLst>
          </p:cNvPr>
          <p:cNvPicPr>
            <a:picLocks noChangeAspect="1"/>
          </p:cNvPicPr>
          <p:nvPr/>
        </p:nvPicPr>
        <p:blipFill>
          <a:blip r:embed="rId3"/>
          <a:stretch>
            <a:fillRect/>
          </a:stretch>
        </p:blipFill>
        <p:spPr>
          <a:xfrm>
            <a:off x="10055679" y="-171450"/>
            <a:ext cx="2667000" cy="2667000"/>
          </a:xfrm>
          <a:prstGeom prst="rect">
            <a:avLst/>
          </a:prstGeom>
        </p:spPr>
      </p:pic>
    </p:spTree>
    <p:extLst>
      <p:ext uri="{BB962C8B-B14F-4D97-AF65-F5344CB8AC3E}">
        <p14:creationId xmlns:p14="http://schemas.microsoft.com/office/powerpoint/2010/main" val="1933981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uman brain nerve cells">
            <a:extLst>
              <a:ext uri="{FF2B5EF4-FFF2-40B4-BE49-F238E27FC236}">
                <a16:creationId xmlns:a16="http://schemas.microsoft.com/office/drawing/2014/main" id="{387500E3-9FB7-5D03-D139-D2E164593A36}"/>
              </a:ext>
            </a:extLst>
          </p:cNvPr>
          <p:cNvPicPr>
            <a:picLocks noChangeAspect="1"/>
          </p:cNvPicPr>
          <p:nvPr/>
        </p:nvPicPr>
        <p:blipFill>
          <a:blip r:embed="rId2"/>
          <a:srcRect t="25164"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2800" i="1" kern="1200" cap="all" baseline="0" dirty="0">
                <a:latin typeface="+mj-lt"/>
                <a:ea typeface="+mj-ea"/>
                <a:cs typeface="+mj-cs"/>
              </a:rPr>
              <a:t> Convolutional Neural Networks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9C7852A-C6CD-0CA0-3F17-3D482A2DE113}"/>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5CA59011-7007-E2C2-4930-3F684571813C}"/>
              </a:ext>
            </a:extLst>
          </p:cNvPr>
          <p:cNvPicPr>
            <a:picLocks noChangeAspect="1"/>
          </p:cNvPicPr>
          <p:nvPr/>
        </p:nvPicPr>
        <p:blipFill>
          <a:blip r:embed="rId3"/>
          <a:stretch>
            <a:fillRect/>
          </a:stretch>
        </p:blipFill>
        <p:spPr>
          <a:xfrm>
            <a:off x="10007600" y="-292100"/>
            <a:ext cx="2667000" cy="2667000"/>
          </a:xfrm>
          <a:prstGeom prst="rect">
            <a:avLst/>
          </a:prstGeom>
        </p:spPr>
      </p:pic>
    </p:spTree>
    <p:extLst>
      <p:ext uri="{BB962C8B-B14F-4D97-AF65-F5344CB8AC3E}">
        <p14:creationId xmlns:p14="http://schemas.microsoft.com/office/powerpoint/2010/main" val="313137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15876173-D8F1-D412-4C9E-1F1F4B7B4BFC}"/>
              </a:ext>
            </a:extLst>
          </p:cNvPr>
          <p:cNvPicPr>
            <a:picLocks noChangeAspect="1"/>
          </p:cNvPicPr>
          <p:nvPr/>
        </p:nvPicPr>
        <p:blipFill>
          <a:blip r:embed="rId2"/>
          <a:srcRect t="13248"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700" i="1" kern="1200" cap="all" baseline="0" dirty="0">
                <a:latin typeface="+mj-lt"/>
                <a:ea typeface="+mj-ea"/>
                <a:cs typeface="+mj-cs"/>
              </a:rPr>
              <a:t> Python Data Structures - Lists</a:t>
            </a:r>
          </a:p>
        </p:txBody>
      </p:sp>
      <p:sp>
        <p:nvSpPr>
          <p:cNvPr id="3" name="Content Placeholder"/>
          <p:cNvSpPr>
            <a:spLocks noGrp="1"/>
          </p:cNvSpPr>
          <p:nvPr>
            <p:ph idx="1"/>
          </p:nvPr>
        </p:nvSpPr>
        <p:spPr>
          <a:xfrm>
            <a:off x="265914" y="4023635"/>
            <a:ext cx="3108470" cy="2493531"/>
          </a:xfrm>
        </p:spPr>
        <p:txBody>
          <a:bodyPr vert="horz" lIns="91440" tIns="45720" rIns="91440" bIns="45720" rtlCol="0" anchor="t">
            <a:normAutofit/>
          </a:bodyPr>
          <a:lstStyle/>
          <a:p>
            <a:pPr marL="0" indent="0">
              <a:buNone/>
            </a:pPr>
            <a:endParaRPr lang="en-US" sz="1600" b="1" cap="all" spc="300" dirty="0">
              <a:latin typeface="Univers Condensed Light"/>
            </a:endParaRPr>
          </a:p>
          <a:p>
            <a:pPr marL="0" indent="0">
              <a:lnSpc>
                <a:spcPct val="120000"/>
              </a:lnSpc>
              <a:buNone/>
            </a:pPr>
            <a:endParaRPr lang="en-US" sz="1600" b="1" cap="all" spc="300"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5C1A95B-7C89-BC92-7172-13640AFFCECD}"/>
              </a:ext>
            </a:extLst>
          </p:cNvPr>
          <p:cNvPicPr>
            <a:picLocks noChangeAspect="1"/>
          </p:cNvPicPr>
          <p:nvPr/>
        </p:nvPicPr>
        <p:blipFill>
          <a:blip r:embed="rId3"/>
          <a:stretch>
            <a:fillRect/>
          </a:stretch>
        </p:blipFill>
        <p:spPr>
          <a:xfrm>
            <a:off x="10007600" y="-292100"/>
            <a:ext cx="2667000" cy="2667000"/>
          </a:xfrm>
          <a:prstGeom prst="rect">
            <a:avLst/>
          </a:prstGeom>
        </p:spPr>
      </p:pic>
    </p:spTree>
    <p:extLst>
      <p:ext uri="{BB962C8B-B14F-4D97-AF65-F5344CB8AC3E}">
        <p14:creationId xmlns:p14="http://schemas.microsoft.com/office/powerpoint/2010/main" val="3389364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lluminated server room panel">
            <a:extLst>
              <a:ext uri="{FF2B5EF4-FFF2-40B4-BE49-F238E27FC236}">
                <a16:creationId xmlns:a16="http://schemas.microsoft.com/office/drawing/2014/main" id="{42EC6C78-ABB0-0D75-41F3-B19DD9975576}"/>
              </a:ext>
            </a:extLst>
          </p:cNvPr>
          <p:cNvPicPr>
            <a:picLocks noChangeAspect="1"/>
          </p:cNvPicPr>
          <p:nvPr/>
        </p:nvPicPr>
        <p:blipFill>
          <a:blip r:embed="rId2"/>
          <a:srcRect t="15790"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a:solidFill>
                  <a:schemeClr val="tx2"/>
                </a:solidFill>
                <a:latin typeface="+mj-lt"/>
                <a:ea typeface="+mj-ea"/>
                <a:cs typeface="+mj-cs"/>
              </a:rPr>
              <a:t>Overview</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Purpose: Specialized for processing grid-like data, such as images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DB7D57-EE7B-6CD5-DD95-8E05E05843D1}"/>
              </a:ext>
            </a:extLst>
          </p:cNvPr>
          <p:cNvPicPr>
            <a:picLocks noChangeAspect="1"/>
          </p:cNvPicPr>
          <p:nvPr/>
        </p:nvPicPr>
        <p:blipFill>
          <a:blip r:embed="rId3"/>
          <a:stretch>
            <a:fillRect/>
          </a:stretch>
        </p:blipFill>
        <p:spPr>
          <a:xfrm>
            <a:off x="9944100" y="-292100"/>
            <a:ext cx="2667000" cy="2667000"/>
          </a:xfrm>
          <a:prstGeom prst="rect">
            <a:avLst/>
          </a:prstGeom>
        </p:spPr>
      </p:pic>
    </p:spTree>
    <p:extLst>
      <p:ext uri="{BB962C8B-B14F-4D97-AF65-F5344CB8AC3E}">
        <p14:creationId xmlns:p14="http://schemas.microsoft.com/office/powerpoint/2010/main" val="2061977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Components</a:t>
            </a:r>
          </a:p>
        </p:txBody>
      </p:sp>
      <p:pic>
        <p:nvPicPr>
          <p:cNvPr id="6" name="Picture 5">
            <a:extLst>
              <a:ext uri="{FF2B5EF4-FFF2-40B4-BE49-F238E27FC236}">
                <a16:creationId xmlns:a16="http://schemas.microsoft.com/office/drawing/2014/main" id="{B2027178-0138-C105-1F96-B5F8CFD13F6D}"/>
              </a:ext>
            </a:extLst>
          </p:cNvPr>
          <p:cNvPicPr>
            <a:picLocks noChangeAspect="1"/>
          </p:cNvPicPr>
          <p:nvPr/>
        </p:nvPicPr>
        <p:blipFill>
          <a:blip r:embed="rId2"/>
          <a:srcRect l="12740" r="46620"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pPr lvl="0"/>
            <a:r>
              <a:rPr lang="en-US" dirty="0"/>
              <a:t>Convolutional Layers: Apply filters to the input to extract features</a:t>
            </a:r>
          </a:p>
          <a:p>
            <a:pPr lvl="0"/>
            <a:r>
              <a:rPr lang="en-US" dirty="0"/>
              <a:t>Pooling Layers: Reduce the dimensionality of the data, making the computation more efficient</a:t>
            </a:r>
          </a:p>
          <a:p>
            <a:pPr lvl="0"/>
            <a:r>
              <a:rPr lang="en-US" dirty="0"/>
              <a:t>Fully Connected Layers: Final layers that produce the classification or output</a:t>
            </a:r>
          </a:p>
          <a:p>
            <a:pPr lvl="0"/>
            <a:r>
              <a:rPr lang="en-US" dirty="0"/>
              <a:t>Applications:</a:t>
            </a:r>
          </a:p>
          <a:p>
            <a:r>
              <a:rPr lang="en-US" sz="1600" dirty="0">
                <a:solidFill>
                  <a:srgbClr val="000000"/>
                </a:solidFill>
                <a:latin typeface="Aptos"/>
              </a:rPr>
              <a:t>Image classification, object detection, facial recognition.</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5F7D369-CF80-F1EA-7548-1E079D8603FC}"/>
              </a:ext>
            </a:extLst>
          </p:cNvPr>
          <p:cNvPicPr>
            <a:picLocks noChangeAspect="1"/>
          </p:cNvPicPr>
          <p:nvPr/>
        </p:nvPicPr>
        <p:blipFill>
          <a:blip r:embed="rId3"/>
          <a:stretch>
            <a:fillRect/>
          </a:stretch>
        </p:blipFill>
        <p:spPr>
          <a:xfrm>
            <a:off x="10055679" y="-185964"/>
            <a:ext cx="2667000" cy="2667000"/>
          </a:xfrm>
          <a:prstGeom prst="rect">
            <a:avLst/>
          </a:prstGeom>
        </p:spPr>
      </p:pic>
    </p:spTree>
    <p:extLst>
      <p:ext uri="{BB962C8B-B14F-4D97-AF65-F5344CB8AC3E}">
        <p14:creationId xmlns:p14="http://schemas.microsoft.com/office/powerpoint/2010/main" val="1185423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uron system in 3D rendering">
            <a:extLst>
              <a:ext uri="{FF2B5EF4-FFF2-40B4-BE49-F238E27FC236}">
                <a16:creationId xmlns:a16="http://schemas.microsoft.com/office/drawing/2014/main" id="{7D2AEA80-6870-F5DE-BD5C-FB0FF452195D}"/>
              </a:ext>
            </a:extLst>
          </p:cNvPr>
          <p:cNvPicPr>
            <a:picLocks noChangeAspect="1"/>
          </p:cNvPicPr>
          <p:nvPr/>
        </p:nvPicPr>
        <p:blipFill>
          <a:blip r:embed="rId2"/>
          <a:srcRect t="11369" r="8" b="5943"/>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3700" dirty="0"/>
              <a:t> Recurrent Neural Networks</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59D7CE3-6C7D-ECCD-DCB4-ABF09577DF42}"/>
              </a:ext>
            </a:extLst>
          </p:cNvPr>
          <p:cNvPicPr>
            <a:picLocks noChangeAspect="1"/>
          </p:cNvPicPr>
          <p:nvPr/>
        </p:nvPicPr>
        <p:blipFill>
          <a:blip r:embed="rId3"/>
          <a:stretch>
            <a:fillRect/>
          </a:stretch>
        </p:blipFill>
        <p:spPr>
          <a:xfrm>
            <a:off x="9861550" y="-292100"/>
            <a:ext cx="2667000" cy="2667000"/>
          </a:xfrm>
          <a:prstGeom prst="rect">
            <a:avLst/>
          </a:prstGeom>
        </p:spPr>
      </p:pic>
    </p:spTree>
    <p:extLst>
      <p:ext uri="{BB962C8B-B14F-4D97-AF65-F5344CB8AC3E}">
        <p14:creationId xmlns:p14="http://schemas.microsoft.com/office/powerpoint/2010/main" val="1175160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printed circuit board">
            <a:extLst>
              <a:ext uri="{FF2B5EF4-FFF2-40B4-BE49-F238E27FC236}">
                <a16:creationId xmlns:a16="http://schemas.microsoft.com/office/drawing/2014/main" id="{5E536054-5C15-4939-15C6-66E060E669FE}"/>
              </a:ext>
            </a:extLst>
          </p:cNvPr>
          <p:cNvPicPr>
            <a:picLocks noChangeAspect="1"/>
          </p:cNvPicPr>
          <p:nvPr/>
        </p:nvPicPr>
        <p:blipFill>
          <a:blip r:embed="rId2"/>
          <a:srcRect t="4897" r="8" b="10901"/>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a:solidFill>
                  <a:schemeClr val="tx2"/>
                </a:solidFill>
                <a:latin typeface="+mj-lt"/>
                <a:ea typeface="+mj-ea"/>
                <a:cs typeface="+mj-cs"/>
              </a:rPr>
              <a:t>Overview</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Purpose: Designed for sequential data, such as time series or natural language</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18A09BE-471F-9D64-6148-2EEAC648E58C}"/>
              </a:ext>
            </a:extLst>
          </p:cNvPr>
          <p:cNvPicPr>
            <a:picLocks noChangeAspect="1"/>
          </p:cNvPicPr>
          <p:nvPr/>
        </p:nvPicPr>
        <p:blipFill>
          <a:blip r:embed="rId3"/>
          <a:stretch>
            <a:fillRect/>
          </a:stretch>
        </p:blipFill>
        <p:spPr>
          <a:xfrm>
            <a:off x="10033000" y="-292100"/>
            <a:ext cx="2667000" cy="2667000"/>
          </a:xfrm>
          <a:prstGeom prst="rect">
            <a:avLst/>
          </a:prstGeom>
        </p:spPr>
      </p:pic>
    </p:spTree>
    <p:extLst>
      <p:ext uri="{BB962C8B-B14F-4D97-AF65-F5344CB8AC3E}">
        <p14:creationId xmlns:p14="http://schemas.microsoft.com/office/powerpoint/2010/main" val="4194711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Components</a:t>
            </a:r>
          </a:p>
        </p:txBody>
      </p:sp>
      <p:pic>
        <p:nvPicPr>
          <p:cNvPr id="6" name="Picture 5" descr="White puzzle with one red piece">
            <a:extLst>
              <a:ext uri="{FF2B5EF4-FFF2-40B4-BE49-F238E27FC236}">
                <a16:creationId xmlns:a16="http://schemas.microsoft.com/office/drawing/2014/main" id="{48A6D61D-99F2-A68D-A2D8-D7207F4D4CF6}"/>
              </a:ext>
            </a:extLst>
          </p:cNvPr>
          <p:cNvPicPr>
            <a:picLocks noChangeAspect="1"/>
          </p:cNvPicPr>
          <p:nvPr/>
        </p:nvPicPr>
        <p:blipFill>
          <a:blip r:embed="rId2"/>
          <a:srcRect l="30505" r="2885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Recurrent Layers: Maintain a memory of previous inputs to inform current outputs</a:t>
            </a:r>
          </a:p>
          <a:p>
            <a:pPr lvl="0"/>
            <a:r>
              <a:rPr lang="en-US" dirty="0"/>
              <a:t>LSTM/GRU: Specialized RNN cells that solve the problem of long-term dependencies</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F2F4A89-6887-BFCD-6C45-F2010B049DC3}"/>
              </a:ext>
            </a:extLst>
          </p:cNvPr>
          <p:cNvPicPr>
            <a:picLocks noChangeAspect="1"/>
          </p:cNvPicPr>
          <p:nvPr/>
        </p:nvPicPr>
        <p:blipFill>
          <a:blip r:embed="rId3"/>
          <a:stretch>
            <a:fillRect/>
          </a:stretch>
        </p:blipFill>
        <p:spPr>
          <a:xfrm>
            <a:off x="9946821" y="-156936"/>
            <a:ext cx="2667000" cy="2667000"/>
          </a:xfrm>
          <a:prstGeom prst="rect">
            <a:avLst/>
          </a:prstGeom>
        </p:spPr>
      </p:pic>
    </p:spTree>
    <p:extLst>
      <p:ext uri="{BB962C8B-B14F-4D97-AF65-F5344CB8AC3E}">
        <p14:creationId xmlns:p14="http://schemas.microsoft.com/office/powerpoint/2010/main" val="2298556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ourglass and a calendar">
            <a:extLst>
              <a:ext uri="{FF2B5EF4-FFF2-40B4-BE49-F238E27FC236}">
                <a16:creationId xmlns:a16="http://schemas.microsoft.com/office/drawing/2014/main" id="{532FD40D-26A0-AC48-34AF-8266D61930A6}"/>
              </a:ext>
            </a:extLst>
          </p:cNvPr>
          <p:cNvPicPr>
            <a:picLocks noChangeAspect="1"/>
          </p:cNvPicPr>
          <p:nvPr/>
        </p:nvPicPr>
        <p:blipFill>
          <a:blip r:embed="rId2"/>
          <a:srcRect t="15494" r="8" b="734"/>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100" i="1" kern="1200" cap="all" baseline="0">
                <a:solidFill>
                  <a:schemeClr val="tx2"/>
                </a:solidFill>
                <a:latin typeface="+mj-lt"/>
                <a:ea typeface="+mj-ea"/>
                <a:cs typeface="+mj-cs"/>
              </a:rPr>
              <a:t>Applications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500" b="1" cap="all" spc="300"/>
              <a:t>Time series prediction, language modeling, machine translation</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E1B6E33-9CAF-F34B-6227-37E615DCFAAD}"/>
              </a:ext>
            </a:extLst>
          </p:cNvPr>
          <p:cNvPicPr>
            <a:picLocks noChangeAspect="1"/>
          </p:cNvPicPr>
          <p:nvPr/>
        </p:nvPicPr>
        <p:blipFill>
          <a:blip r:embed="rId3"/>
          <a:stretch>
            <a:fillRect/>
          </a:stretch>
        </p:blipFill>
        <p:spPr>
          <a:xfrm>
            <a:off x="9944100" y="-292100"/>
            <a:ext cx="2667000" cy="2667000"/>
          </a:xfrm>
          <a:prstGeom prst="rect">
            <a:avLst/>
          </a:prstGeom>
        </p:spPr>
      </p:pic>
    </p:spTree>
    <p:extLst>
      <p:ext uri="{BB962C8B-B14F-4D97-AF65-F5344CB8AC3E}">
        <p14:creationId xmlns:p14="http://schemas.microsoft.com/office/powerpoint/2010/main" val="2348575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oy person in front of two lines of white figures">
            <a:extLst>
              <a:ext uri="{FF2B5EF4-FFF2-40B4-BE49-F238E27FC236}">
                <a16:creationId xmlns:a16="http://schemas.microsoft.com/office/drawing/2014/main" id="{864D6C2A-69EF-4CE4-7DE5-89127AFC18A0}"/>
              </a:ext>
            </a:extLst>
          </p:cNvPr>
          <p:cNvPicPr>
            <a:picLocks noChangeAspect="1"/>
          </p:cNvPicPr>
          <p:nvPr/>
        </p:nvPicPr>
        <p:blipFill>
          <a:blip r:embed="rId2"/>
          <a:srcRect t="14791" r="8" b="8"/>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4000" dirty="0"/>
              <a:t> Large Language Models</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EB10F5C-3B30-5846-6FE0-423CC10C3DDD}"/>
              </a:ext>
            </a:extLst>
          </p:cNvPr>
          <p:cNvPicPr>
            <a:picLocks noChangeAspect="1"/>
          </p:cNvPicPr>
          <p:nvPr/>
        </p:nvPicPr>
        <p:blipFill>
          <a:blip r:embed="rId3"/>
          <a:stretch>
            <a:fillRect/>
          </a:stretch>
        </p:blipFill>
        <p:spPr>
          <a:xfrm>
            <a:off x="9789190" y="-290771"/>
            <a:ext cx="2667000" cy="2667000"/>
          </a:xfrm>
          <a:prstGeom prst="rect">
            <a:avLst/>
          </a:prstGeom>
        </p:spPr>
      </p:pic>
    </p:spTree>
    <p:extLst>
      <p:ext uri="{BB962C8B-B14F-4D97-AF65-F5344CB8AC3E}">
        <p14:creationId xmlns:p14="http://schemas.microsoft.com/office/powerpoint/2010/main" val="4188354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a:extLst>
              <a:ext uri="{FF2B5EF4-FFF2-40B4-BE49-F238E27FC236}">
                <a16:creationId xmlns:a16="http://schemas.microsoft.com/office/drawing/2014/main" id="{EE4049F4-D30E-FD81-D713-628D13D36D7C}"/>
              </a:ext>
            </a:extLst>
          </p:cNvPr>
          <p:cNvPicPr>
            <a:picLocks noChangeAspect="1"/>
          </p:cNvPicPr>
          <p:nvPr/>
        </p:nvPicPr>
        <p:blipFill>
          <a:blip r:embed="rId2"/>
          <a:srcRect l="26107" r="35793" b="624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LLMs are deep learning models trained on massive amounts of text data to generate or understand human language</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931E3C-382C-1B7E-5368-C6F9C6471A2D}"/>
              </a:ext>
            </a:extLst>
          </p:cNvPr>
          <p:cNvPicPr>
            <a:picLocks noChangeAspect="1"/>
          </p:cNvPicPr>
          <p:nvPr/>
        </p:nvPicPr>
        <p:blipFill>
          <a:blip r:embed="rId3"/>
          <a:stretch>
            <a:fillRect/>
          </a:stretch>
        </p:blipFill>
        <p:spPr>
          <a:xfrm>
            <a:off x="10055679" y="-229507"/>
            <a:ext cx="2667000" cy="2667000"/>
          </a:xfrm>
          <a:prstGeom prst="rect">
            <a:avLst/>
          </a:prstGeom>
        </p:spPr>
      </p:pic>
    </p:spTree>
    <p:extLst>
      <p:ext uri="{BB962C8B-B14F-4D97-AF65-F5344CB8AC3E}">
        <p14:creationId xmlns:p14="http://schemas.microsoft.com/office/powerpoint/2010/main" val="284117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Examples</a:t>
            </a:r>
          </a:p>
        </p:txBody>
      </p:sp>
      <p:pic>
        <p:nvPicPr>
          <p:cNvPr id="6" name="Picture 5">
            <a:extLst>
              <a:ext uri="{FF2B5EF4-FFF2-40B4-BE49-F238E27FC236}">
                <a16:creationId xmlns:a16="http://schemas.microsoft.com/office/drawing/2014/main" id="{2E8E9875-9091-7CC3-91A9-304E4397B18E}"/>
              </a:ext>
            </a:extLst>
          </p:cNvPr>
          <p:cNvPicPr>
            <a:picLocks noChangeAspect="1"/>
          </p:cNvPicPr>
          <p:nvPr/>
        </p:nvPicPr>
        <p:blipFill>
          <a:blip r:embed="rId2"/>
          <a:srcRect l="15860" r="3598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GPT : Used for text generation</a:t>
            </a:r>
          </a:p>
          <a:p>
            <a:pPr lvl="0"/>
            <a:r>
              <a:rPr lang="en-US" dirty="0"/>
              <a:t>BERT : Used for understanding the context in text</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037B596-1CD5-FBA2-502F-A8989596B442}"/>
              </a:ext>
            </a:extLst>
          </p:cNvPr>
          <p:cNvPicPr>
            <a:picLocks noChangeAspect="1"/>
          </p:cNvPicPr>
          <p:nvPr/>
        </p:nvPicPr>
        <p:blipFill>
          <a:blip r:embed="rId3"/>
          <a:stretch>
            <a:fillRect/>
          </a:stretch>
        </p:blipFill>
        <p:spPr>
          <a:xfrm>
            <a:off x="9830707" y="-171450"/>
            <a:ext cx="2667000" cy="2667000"/>
          </a:xfrm>
          <a:prstGeom prst="rect">
            <a:avLst/>
          </a:prstGeom>
        </p:spPr>
      </p:pic>
    </p:spTree>
    <p:extLst>
      <p:ext uri="{BB962C8B-B14F-4D97-AF65-F5344CB8AC3E}">
        <p14:creationId xmlns:p14="http://schemas.microsoft.com/office/powerpoint/2010/main" val="792595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2784313"/>
          </a:xfrm>
        </p:spPr>
        <p:txBody>
          <a:bodyPr>
            <a:normAutofit/>
          </a:bodyPr>
          <a:lstStyle/>
          <a:p>
            <a:r>
              <a:rPr lang="en-US" dirty="0"/>
              <a:t>Applications </a:t>
            </a:r>
            <a:br>
              <a:rPr lang="en-US" dirty="0"/>
            </a:br>
            <a:br>
              <a:rPr lang="en-US" dirty="0"/>
            </a:br>
            <a:r>
              <a:rPr lang="en-US" sz="1800" i="0" dirty="0">
                <a:solidFill>
                  <a:srgbClr val="000000"/>
                </a:solidFill>
                <a:latin typeface="Aptos"/>
              </a:rPr>
              <a:t>Chatbots, content creation, language translation, sentiment analysis.</a:t>
            </a:r>
            <a:br>
              <a:rPr lang="en-US" dirty="0"/>
            </a:br>
            <a:endParaRPr lang="en-US" dirty="0"/>
          </a:p>
        </p:txBody>
      </p:sp>
      <p:pic>
        <p:nvPicPr>
          <p:cNvPr id="6" name="Picture 5" descr="Blue blocks and networks technology background">
            <a:extLst>
              <a:ext uri="{FF2B5EF4-FFF2-40B4-BE49-F238E27FC236}">
                <a16:creationId xmlns:a16="http://schemas.microsoft.com/office/drawing/2014/main" id="{D383C7D1-9E83-66B7-84E7-A98261BA0472}"/>
              </a:ext>
            </a:extLst>
          </p:cNvPr>
          <p:cNvPicPr>
            <a:picLocks noChangeAspect="1"/>
          </p:cNvPicPr>
          <p:nvPr/>
        </p:nvPicPr>
        <p:blipFill>
          <a:blip r:embed="rId2"/>
          <a:srcRect l="13585" r="45775" b="-44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4963278" y="3968189"/>
            <a:ext cx="6238687" cy="1685850"/>
          </a:xfrm>
        </p:spPr>
        <p:txBody>
          <a:bodyPr>
            <a:normAutofit/>
          </a:bodyPr>
          <a:lstStyle/>
          <a:p>
            <a:pPr lvl="0"/>
            <a:r>
              <a:rPr lang="en-US" dirty="0"/>
              <a:t>GITHUB:DATA-SCIENCE-WITH-GENERATIVE-AI-AND-PROMPT-ENGINEERING/chatbot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6268C0-CD67-B872-8BEF-3D66E26FDE1B}"/>
              </a:ext>
            </a:extLst>
          </p:cNvPr>
          <p:cNvPicPr>
            <a:picLocks noChangeAspect="1"/>
          </p:cNvPicPr>
          <p:nvPr/>
        </p:nvPicPr>
        <p:blipFill>
          <a:blip r:embed="rId3"/>
          <a:stretch>
            <a:fillRect/>
          </a:stretch>
        </p:blipFill>
        <p:spPr>
          <a:xfrm>
            <a:off x="10057130" y="-303530"/>
            <a:ext cx="2667000" cy="2667000"/>
          </a:xfrm>
          <a:prstGeom prst="rect">
            <a:avLst/>
          </a:prstGeom>
        </p:spPr>
      </p:pic>
    </p:spTree>
    <p:extLst>
      <p:ext uri="{BB962C8B-B14F-4D97-AF65-F5344CB8AC3E}">
        <p14:creationId xmlns:p14="http://schemas.microsoft.com/office/powerpoint/2010/main" val="59845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Definition</a:t>
            </a:r>
          </a:p>
        </p:txBody>
      </p:sp>
      <p:pic>
        <p:nvPicPr>
          <p:cNvPr id="6" name="Picture 5" descr="Sticky notes on a wall">
            <a:extLst>
              <a:ext uri="{FF2B5EF4-FFF2-40B4-BE49-F238E27FC236}">
                <a16:creationId xmlns:a16="http://schemas.microsoft.com/office/drawing/2014/main" id="{6CF1B3A0-2D2C-6EB5-FB7A-7A9D43B688A6}"/>
              </a:ext>
            </a:extLst>
          </p:cNvPr>
          <p:cNvPicPr>
            <a:picLocks noChangeAspect="1"/>
          </p:cNvPicPr>
          <p:nvPr/>
        </p:nvPicPr>
        <p:blipFill>
          <a:blip r:embed="rId2"/>
          <a:srcRect l="23920" r="25705"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r>
              <a:rPr lang="en-US" sz="1200" b="1" dirty="0">
                <a:latin typeface="Aptos"/>
              </a:rPr>
              <a:t>Definition:</a:t>
            </a:r>
            <a:endParaRPr lang="en-US" sz="1200" dirty="0">
              <a:latin typeface="Aptos"/>
            </a:endParaRPr>
          </a:p>
          <a:p>
            <a:pPr lvl="1"/>
            <a:r>
              <a:rPr lang="en-US" sz="1200" dirty="0">
                <a:latin typeface="Aptos"/>
              </a:rPr>
              <a:t>A list is an ordered collection of items.</a:t>
            </a:r>
          </a:p>
          <a:p>
            <a:pPr lvl="1"/>
            <a:r>
              <a:rPr lang="en-US" sz="1200" dirty="0">
                <a:latin typeface="Aptos"/>
              </a:rPr>
              <a:t>Example: </a:t>
            </a:r>
            <a:r>
              <a:rPr lang="en-US" sz="1200" dirty="0" err="1">
                <a:latin typeface="Consolas"/>
              </a:rPr>
              <a:t>my_list</a:t>
            </a:r>
            <a:r>
              <a:rPr lang="en-US" sz="1200" dirty="0">
                <a:latin typeface="Consolas"/>
              </a:rPr>
              <a:t> = [1, 2, 3, 4, 5]</a:t>
            </a:r>
          </a:p>
          <a:p>
            <a:pPr lvl="0"/>
            <a:r>
              <a:rPr lang="en-US" sz="1200" b="1" dirty="0">
                <a:latin typeface="Aptos"/>
              </a:rPr>
              <a:t>Insert:</a:t>
            </a:r>
            <a:endParaRPr lang="en-US" sz="1200" dirty="0">
              <a:latin typeface="Aptos"/>
            </a:endParaRPr>
          </a:p>
          <a:p>
            <a:pPr lvl="1"/>
            <a:r>
              <a:rPr lang="en-US" sz="1200" dirty="0">
                <a:latin typeface="Aptos"/>
              </a:rPr>
              <a:t>Add an item: </a:t>
            </a:r>
            <a:r>
              <a:rPr lang="en-US" sz="1200" dirty="0" err="1">
                <a:latin typeface="Consolas"/>
              </a:rPr>
              <a:t>my_list.append</a:t>
            </a:r>
            <a:r>
              <a:rPr lang="en-US" sz="1200" dirty="0">
                <a:latin typeface="Consolas"/>
              </a:rPr>
              <a:t>(6)</a:t>
            </a:r>
          </a:p>
          <a:p>
            <a:pPr lvl="1"/>
            <a:r>
              <a:rPr lang="en-US" sz="1200" dirty="0">
                <a:latin typeface="Aptos"/>
              </a:rPr>
              <a:t>Insert at position: </a:t>
            </a:r>
            <a:r>
              <a:rPr lang="en-US" sz="1200" dirty="0" err="1">
                <a:latin typeface="Consolas"/>
              </a:rPr>
              <a:t>my_list.insert</a:t>
            </a:r>
            <a:r>
              <a:rPr lang="en-US" sz="1200" dirty="0">
                <a:latin typeface="Consolas"/>
              </a:rPr>
              <a:t>(2, 10)</a:t>
            </a:r>
          </a:p>
          <a:p>
            <a:r>
              <a:rPr lang="en-US" sz="1200" b="1" dirty="0">
                <a:latin typeface="Aptos"/>
              </a:rPr>
              <a:t>Remove:</a:t>
            </a:r>
            <a:endParaRPr lang="en-US" sz="1200" dirty="0">
              <a:latin typeface="Aptos"/>
            </a:endParaRPr>
          </a:p>
          <a:p>
            <a:pPr lvl="1"/>
            <a:r>
              <a:rPr lang="en-US" sz="1200" dirty="0">
                <a:latin typeface="Aptos"/>
              </a:rPr>
              <a:t>Remove an item: </a:t>
            </a:r>
            <a:r>
              <a:rPr lang="en-US" sz="1200" dirty="0" err="1">
                <a:latin typeface="Consolas"/>
              </a:rPr>
              <a:t>my_list.remove</a:t>
            </a:r>
            <a:r>
              <a:rPr lang="en-US" sz="1200" dirty="0">
                <a:latin typeface="Consolas"/>
              </a:rPr>
              <a:t>(10)</a:t>
            </a:r>
          </a:p>
          <a:p>
            <a:pPr lvl="1"/>
            <a:r>
              <a:rPr lang="en-US" sz="1200" dirty="0">
                <a:latin typeface="Aptos"/>
              </a:rPr>
              <a:t>Remove by index: </a:t>
            </a:r>
            <a:r>
              <a:rPr lang="en-US" sz="1200" dirty="0" err="1">
                <a:latin typeface="Consolas"/>
              </a:rPr>
              <a:t>my_list.pop</a:t>
            </a:r>
            <a:r>
              <a:rPr lang="en-US" sz="1200" dirty="0">
                <a:latin typeface="Consolas"/>
              </a:rPr>
              <a:t>(2)</a:t>
            </a:r>
          </a:p>
          <a:p>
            <a:pPr lvl="0"/>
            <a:endParaRPr lang="en-US"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F68BF3-571C-2CCF-48EC-9DFCD58D360B}"/>
              </a:ext>
            </a:extLst>
          </p:cNvPr>
          <p:cNvPicPr>
            <a:picLocks noChangeAspect="1"/>
          </p:cNvPicPr>
          <p:nvPr/>
        </p:nvPicPr>
        <p:blipFill>
          <a:blip r:embed="rId3"/>
          <a:stretch>
            <a:fillRect/>
          </a:stretch>
        </p:blipFill>
        <p:spPr>
          <a:xfrm>
            <a:off x="9888764" y="-367393"/>
            <a:ext cx="2667000" cy="2667000"/>
          </a:xfrm>
          <a:prstGeom prst="rect">
            <a:avLst/>
          </a:prstGeom>
        </p:spPr>
      </p:pic>
    </p:spTree>
    <p:extLst>
      <p:ext uri="{BB962C8B-B14F-4D97-AF65-F5344CB8AC3E}">
        <p14:creationId xmlns:p14="http://schemas.microsoft.com/office/powerpoint/2010/main" val="823771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 Python Assignments</a:t>
            </a:r>
          </a:p>
        </p:txBody>
      </p:sp>
      <p:pic>
        <p:nvPicPr>
          <p:cNvPr id="6" name="Picture 5" descr="Colourful maths learning objects">
            <a:extLst>
              <a:ext uri="{FF2B5EF4-FFF2-40B4-BE49-F238E27FC236}">
                <a16:creationId xmlns:a16="http://schemas.microsoft.com/office/drawing/2014/main" id="{DBE91F4D-E778-EE3D-F01C-83DA02E1943A}"/>
              </a:ext>
            </a:extLst>
          </p:cNvPr>
          <p:cNvPicPr>
            <a:picLocks noChangeAspect="1"/>
          </p:cNvPicPr>
          <p:nvPr/>
        </p:nvPicPr>
        <p:blipFill>
          <a:blip r:embed="rId2"/>
          <a:srcRect l="23346" r="28462" b="-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fontScale="92500" lnSpcReduction="10000"/>
          </a:bodyPr>
          <a:lstStyle/>
          <a:p>
            <a:pPr lvl="0"/>
            <a:r>
              <a:rPr lang="en-US" dirty="0"/>
              <a:t>Title: Python Assignments</a:t>
            </a:r>
          </a:p>
          <a:p>
            <a:r>
              <a:rPr lang="en-US" sz="1600" b="1" dirty="0">
                <a:solidFill>
                  <a:srgbClr val="000000"/>
                </a:solidFill>
                <a:latin typeface="Aptos"/>
              </a:rPr>
              <a:t>Making Pyramids or Triangles Using For Loop:</a:t>
            </a:r>
            <a:endParaRPr lang="en-US" sz="1600" dirty="0">
              <a:solidFill>
                <a:srgbClr val="000000"/>
              </a:solidFill>
              <a:latin typeface="Aptos"/>
            </a:endParaRPr>
          </a:p>
          <a:p>
            <a:pPr lvl="1"/>
            <a:r>
              <a:rPr lang="en-US" sz="1600" b="1" dirty="0">
                <a:solidFill>
                  <a:srgbClr val="000000"/>
                </a:solidFill>
                <a:latin typeface="Aptos"/>
              </a:rPr>
              <a:t>Objective:</a:t>
            </a:r>
            <a:r>
              <a:rPr lang="en-US" sz="1600" dirty="0">
                <a:solidFill>
                  <a:srgbClr val="000000"/>
                </a:solidFill>
                <a:latin typeface="Aptos"/>
              </a:rPr>
              <a:t> Practice using loops to create patterns with stars (</a:t>
            </a:r>
            <a:r>
              <a:rPr lang="en-US" sz="1600" dirty="0">
                <a:solidFill>
                  <a:srgbClr val="000000"/>
                </a:solidFill>
                <a:latin typeface="Consolas"/>
              </a:rPr>
              <a:t>*</a:t>
            </a:r>
            <a:r>
              <a:rPr lang="en-US" sz="1600" dirty="0">
                <a:solidFill>
                  <a:srgbClr val="000000"/>
                </a:solidFill>
                <a:latin typeface="Aptos"/>
              </a:rPr>
              <a:t>) or numbers.</a:t>
            </a:r>
          </a:p>
          <a:p>
            <a:pPr lvl="1"/>
            <a:r>
              <a:rPr lang="en-US" sz="1600" b="1" dirty="0">
                <a:solidFill>
                  <a:srgbClr val="000000"/>
                </a:solidFill>
                <a:latin typeface="Aptos"/>
              </a:rPr>
              <a:t>Example Code:</a:t>
            </a:r>
            <a:endParaRPr lang="en-US" sz="1600" dirty="0">
              <a:solidFill>
                <a:srgbClr val="000000"/>
              </a:solidFill>
              <a:latin typeface="Aptos"/>
            </a:endParaRPr>
          </a:p>
          <a:p>
            <a:pPr lvl="1"/>
            <a:r>
              <a:rPr lang="en-US" sz="1600" dirty="0">
                <a:solidFill>
                  <a:srgbClr val="000000"/>
                </a:solidFill>
                <a:latin typeface="Consolas"/>
              </a:rPr>
              <a:t>for </a:t>
            </a:r>
            <a:r>
              <a:rPr lang="en-US" sz="1600" dirty="0" err="1">
                <a:solidFill>
                  <a:srgbClr val="000000"/>
                </a:solidFill>
                <a:latin typeface="Consolas"/>
              </a:rPr>
              <a:t>i</a:t>
            </a:r>
            <a:r>
              <a:rPr lang="en-US" sz="1600" dirty="0">
                <a:solidFill>
                  <a:srgbClr val="000000"/>
                </a:solidFill>
                <a:latin typeface="Consolas"/>
              </a:rPr>
              <a:t> in range(1, 6):</a:t>
            </a:r>
            <a:br>
              <a:rPr lang="en-US" sz="1600" dirty="0">
                <a:latin typeface="Consolas"/>
              </a:rPr>
            </a:br>
            <a:r>
              <a:rPr lang="en-US" sz="1600" dirty="0">
                <a:solidFill>
                  <a:srgbClr val="000000"/>
                </a:solidFill>
                <a:latin typeface="Consolas"/>
              </a:rPr>
              <a:t>    print("*" * </a:t>
            </a:r>
            <a:r>
              <a:rPr lang="en-US" sz="1600" dirty="0" err="1">
                <a:solidFill>
                  <a:srgbClr val="000000"/>
                </a:solidFill>
                <a:latin typeface="Consolas"/>
              </a:rPr>
              <a:t>i</a:t>
            </a:r>
            <a:r>
              <a:rPr lang="en-US" sz="1600" dirty="0">
                <a:solidFill>
                  <a:srgbClr val="000000"/>
                </a:solidFill>
                <a:latin typeface="Consolas"/>
              </a:rPr>
              <a:t>)</a:t>
            </a:r>
            <a:br>
              <a:rPr lang="en-US" sz="1600" dirty="0">
                <a:latin typeface="Consolas"/>
              </a:rPr>
            </a:br>
            <a:endParaRPr lang="en-US" sz="1600" dirty="0">
              <a:solidFill>
                <a:srgbClr val="000000"/>
              </a:solidFill>
              <a:latin typeface="Consolas"/>
            </a:endParaRPr>
          </a:p>
          <a:p>
            <a:pPr lvl="1"/>
            <a:r>
              <a:rPr lang="en-US" sz="1600" b="1" dirty="0">
                <a:solidFill>
                  <a:srgbClr val="000000"/>
                </a:solidFill>
                <a:latin typeface="Aptos"/>
              </a:rPr>
              <a:t>GitHub Link Option:</a:t>
            </a:r>
            <a:endParaRPr lang="en-US" sz="1600" dirty="0">
              <a:solidFill>
                <a:srgbClr val="000000"/>
              </a:solidFill>
              <a:latin typeface="Aptos"/>
            </a:endParaRPr>
          </a:p>
          <a:p>
            <a:pPr lvl="2"/>
            <a:r>
              <a:rPr lang="en-US" sz="1600" dirty="0">
                <a:solidFill>
                  <a:srgbClr val="000000"/>
                </a:solidFill>
                <a:latin typeface="Aptos"/>
              </a:rPr>
              <a:t>Included the link to the GitHub repository where this assignment can be submitted or reviewed.</a:t>
            </a:r>
          </a:p>
          <a:p>
            <a:pPr lvl="2"/>
            <a:r>
              <a:rPr lang="en-US" sz="1600" err="1">
                <a:solidFill>
                  <a:srgbClr val="000000"/>
                </a:solidFill>
                <a:latin typeface="Aptos"/>
              </a:rPr>
              <a:t>Github</a:t>
            </a:r>
            <a:r>
              <a:rPr lang="en-US" sz="1600" dirty="0">
                <a:solidFill>
                  <a:srgbClr val="000000"/>
                </a:solidFill>
                <a:latin typeface="Aptos"/>
              </a:rPr>
              <a:t>: </a:t>
            </a:r>
            <a:r>
              <a:rPr lang="en-US" sz="1600" u="sng" dirty="0">
                <a:latin typeface="Aptos"/>
                <a:hlinkClick r:id="rId3"/>
              </a:rPr>
              <a:t>DATA-SCIENCE-WITH-GENERATIVE-AI-AND-PROMPT-ENGINEERING/python/assingment1.py at main · Tanmay-yadav/DATA-SCIENCE-WITH-GENERATIVE-AI-AND-PROMPT-ENGINEERING (github.com)</a:t>
            </a:r>
            <a:endParaRPr lang="en-US" sz="1600">
              <a:solidFill>
                <a:srgbClr val="000000"/>
              </a:solidFill>
              <a:latin typeface="Aptos"/>
            </a:endParaRPr>
          </a:p>
          <a:p>
            <a:pPr lvl="1"/>
            <a:endParaRPr lang="en-US"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7806DA8-1B9E-5CD5-83AA-C308F3189E8A}"/>
              </a:ext>
            </a:extLst>
          </p:cNvPr>
          <p:cNvPicPr>
            <a:picLocks noChangeAspect="1"/>
          </p:cNvPicPr>
          <p:nvPr/>
        </p:nvPicPr>
        <p:blipFill>
          <a:blip r:embed="rId4"/>
          <a:stretch>
            <a:fillRect/>
          </a:stretch>
        </p:blipFill>
        <p:spPr>
          <a:xfrm>
            <a:off x="10055679" y="-367393"/>
            <a:ext cx="2667000" cy="2667000"/>
          </a:xfrm>
          <a:prstGeom prst="rect">
            <a:avLst/>
          </a:prstGeom>
        </p:spPr>
      </p:pic>
    </p:spTree>
    <p:extLst>
      <p:ext uri="{BB962C8B-B14F-4D97-AF65-F5344CB8AC3E}">
        <p14:creationId xmlns:p14="http://schemas.microsoft.com/office/powerpoint/2010/main" val="1991110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400" dirty="0"/>
              <a:t>Python Assignments Continued</a:t>
            </a:r>
          </a:p>
        </p:txBody>
      </p:sp>
      <p:pic>
        <p:nvPicPr>
          <p:cNvPr id="6" name="Picture 5" descr="Magnifying glass showing decling performance">
            <a:extLst>
              <a:ext uri="{FF2B5EF4-FFF2-40B4-BE49-F238E27FC236}">
                <a16:creationId xmlns:a16="http://schemas.microsoft.com/office/drawing/2014/main" id="{5B3F18FD-708A-4A71-C3F9-1FC49C72FACA}"/>
              </a:ext>
            </a:extLst>
          </p:cNvPr>
          <p:cNvPicPr>
            <a:picLocks noChangeAspect="1"/>
          </p:cNvPicPr>
          <p:nvPr/>
        </p:nvPicPr>
        <p:blipFill>
          <a:blip r:embed="rId2"/>
          <a:srcRect l="27893" r="23954"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pPr lvl="0"/>
            <a:r>
              <a:rPr lang="en-US" dirty="0"/>
              <a:t>Title: Python Assignments</a:t>
            </a:r>
          </a:p>
          <a:p>
            <a:r>
              <a:rPr lang="en-US" sz="1600" b="1" dirty="0">
                <a:solidFill>
                  <a:srgbClr val="000000"/>
                </a:solidFill>
                <a:latin typeface="Aptos"/>
              </a:rPr>
              <a:t>Finding Min, Average, Even Average, Odd Average, Max:</a:t>
            </a:r>
            <a:endParaRPr lang="en-US" sz="1600" dirty="0">
              <a:solidFill>
                <a:srgbClr val="000000"/>
              </a:solidFill>
              <a:latin typeface="Aptos"/>
            </a:endParaRPr>
          </a:p>
          <a:p>
            <a:pPr lvl="1"/>
            <a:r>
              <a:rPr lang="en-US" sz="1600" b="1" dirty="0">
                <a:solidFill>
                  <a:srgbClr val="000000"/>
                </a:solidFill>
                <a:latin typeface="Aptos"/>
              </a:rPr>
              <a:t>Objective:</a:t>
            </a:r>
            <a:r>
              <a:rPr lang="en-US" sz="1600" dirty="0">
                <a:solidFill>
                  <a:srgbClr val="000000"/>
                </a:solidFill>
                <a:latin typeface="Aptos"/>
              </a:rPr>
              <a:t> Learn to calculate statistical measures using Python lists.</a:t>
            </a:r>
          </a:p>
          <a:p>
            <a:pPr lvl="1"/>
            <a:r>
              <a:rPr lang="en-US" sz="1600" b="1" dirty="0">
                <a:solidFill>
                  <a:srgbClr val="000000"/>
                </a:solidFill>
                <a:latin typeface="Aptos"/>
              </a:rPr>
              <a:t>Example Code:</a:t>
            </a:r>
            <a:endParaRPr lang="en-US" sz="1600" dirty="0">
              <a:solidFill>
                <a:srgbClr val="000000"/>
              </a:solidFill>
              <a:latin typeface="Aptos"/>
            </a:endParaRPr>
          </a:p>
          <a:p>
            <a:pPr lvl="1"/>
            <a:r>
              <a:rPr lang="en-US" sz="1600" dirty="0">
                <a:solidFill>
                  <a:srgbClr val="000000"/>
                </a:solidFill>
                <a:latin typeface="Consolas"/>
              </a:rPr>
              <a:t>numbers = [1, 2, 3, 4, 5]</a:t>
            </a:r>
            <a:br>
              <a:rPr lang="en-US" sz="1600" dirty="0">
                <a:latin typeface="Consolas"/>
              </a:rPr>
            </a:br>
            <a:r>
              <a:rPr lang="en-US" sz="1600" dirty="0">
                <a:solidFill>
                  <a:srgbClr val="000000"/>
                </a:solidFill>
                <a:latin typeface="Consolas"/>
              </a:rPr>
              <a:t>print("Min:", min(numbers))</a:t>
            </a:r>
            <a:br>
              <a:rPr lang="en-US" sz="1600" dirty="0">
                <a:latin typeface="Consolas"/>
              </a:rPr>
            </a:br>
            <a:r>
              <a:rPr lang="en-US" sz="1600" dirty="0">
                <a:solidFill>
                  <a:srgbClr val="000000"/>
                </a:solidFill>
                <a:latin typeface="Consolas"/>
              </a:rPr>
              <a:t>print("Max:", max(numbers))</a:t>
            </a:r>
            <a:br>
              <a:rPr lang="en-US" sz="1600" dirty="0">
                <a:latin typeface="Consolas"/>
              </a:rPr>
            </a:br>
            <a:r>
              <a:rPr lang="en-US" sz="1600" dirty="0">
                <a:solidFill>
                  <a:srgbClr val="000000"/>
                </a:solidFill>
                <a:latin typeface="Consolas"/>
              </a:rPr>
              <a:t>print("Average:", sum(numbers)/</a:t>
            </a:r>
            <a:r>
              <a:rPr lang="en-US" sz="1600" dirty="0" err="1">
                <a:solidFill>
                  <a:srgbClr val="000000"/>
                </a:solidFill>
                <a:latin typeface="Consolas"/>
              </a:rPr>
              <a:t>len</a:t>
            </a:r>
            <a:r>
              <a:rPr lang="en-US" sz="1600" dirty="0">
                <a:solidFill>
                  <a:srgbClr val="000000"/>
                </a:solidFill>
                <a:latin typeface="Consolas"/>
              </a:rPr>
              <a:t>(numbers))</a:t>
            </a:r>
            <a:br>
              <a:rPr lang="en-US" sz="1600" dirty="0">
                <a:latin typeface="Consolas"/>
              </a:rPr>
            </a:br>
            <a:endParaRPr lang="en-US" sz="1600" dirty="0">
              <a:solidFill>
                <a:srgbClr val="000000"/>
              </a:solidFill>
              <a:latin typeface="Consolas"/>
            </a:endParaRPr>
          </a:p>
          <a:p>
            <a:pPr lvl="1"/>
            <a:r>
              <a:rPr lang="en-US" sz="1600" b="1" dirty="0">
                <a:solidFill>
                  <a:srgbClr val="000000"/>
                </a:solidFill>
                <a:latin typeface="Aptos"/>
              </a:rPr>
              <a:t>GitHub Link:</a:t>
            </a:r>
            <a:r>
              <a:rPr lang="en-US" sz="1600" dirty="0">
                <a:solidFill>
                  <a:srgbClr val="000000"/>
                </a:solidFill>
                <a:latin typeface="Aptos"/>
              </a:rPr>
              <a:t> </a:t>
            </a:r>
            <a:r>
              <a:rPr lang="en-US" sz="1600" u="sng" dirty="0">
                <a:latin typeface="Aptos"/>
                <a:hlinkClick r:id="rId3"/>
              </a:rPr>
              <a:t>DATA-SCIENCE-WITH-GENERATIVE-AI-AND-PROMPT-ENGINEERING/python/assingment4.py at main · Tanmay-yadav/DATA-SCIENCE-WITH-GENERATIVE-AI-AND-PROMPT-ENGINEERING (github.com)</a:t>
            </a:r>
            <a:endParaRPr lang="en-US" sz="1600" dirty="0">
              <a:solidFill>
                <a:srgbClr val="000000"/>
              </a:solidFill>
              <a:latin typeface="Aptos"/>
            </a:endParaRPr>
          </a:p>
          <a:p>
            <a:pPr lvl="1"/>
            <a:endParaRPr lang="en-US"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6E7F3C-C218-FAD0-A7CA-951C350A5504}"/>
              </a:ext>
            </a:extLst>
          </p:cNvPr>
          <p:cNvPicPr>
            <a:picLocks noChangeAspect="1"/>
          </p:cNvPicPr>
          <p:nvPr/>
        </p:nvPicPr>
        <p:blipFill>
          <a:blip r:embed="rId4"/>
          <a:stretch>
            <a:fillRect/>
          </a:stretch>
        </p:blipFill>
        <p:spPr>
          <a:xfrm>
            <a:off x="9888764" y="-367393"/>
            <a:ext cx="2667000" cy="2667000"/>
          </a:xfrm>
          <a:prstGeom prst="rect">
            <a:avLst/>
          </a:prstGeom>
        </p:spPr>
      </p:pic>
    </p:spTree>
    <p:extLst>
      <p:ext uri="{BB962C8B-B14F-4D97-AF65-F5344CB8AC3E}">
        <p14:creationId xmlns:p14="http://schemas.microsoft.com/office/powerpoint/2010/main" val="2798145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700" dirty="0"/>
              <a:t>Advanced Python Assignments</a:t>
            </a:r>
          </a:p>
        </p:txBody>
      </p:sp>
      <p:pic>
        <p:nvPicPr>
          <p:cNvPr id="6" name="Picture 5" descr="Black pen against a sheet with shaded numbers">
            <a:extLst>
              <a:ext uri="{FF2B5EF4-FFF2-40B4-BE49-F238E27FC236}">
                <a16:creationId xmlns:a16="http://schemas.microsoft.com/office/drawing/2014/main" id="{E75E3365-281D-C7E9-7A64-970DBCB0E5F9}"/>
              </a:ext>
            </a:extLst>
          </p:cNvPr>
          <p:cNvPicPr>
            <a:picLocks noChangeAspect="1"/>
          </p:cNvPicPr>
          <p:nvPr/>
        </p:nvPicPr>
        <p:blipFill>
          <a:blip r:embed="rId2"/>
          <a:srcRect l="27065" r="24714"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068269"/>
            <a:ext cx="6238687" cy="4408730"/>
          </a:xfrm>
        </p:spPr>
        <p:txBody>
          <a:bodyPr vert="horz" lIns="91440" tIns="45720" rIns="91440" bIns="45720" rtlCol="0" anchor="t">
            <a:noAutofit/>
          </a:bodyPr>
          <a:lstStyle/>
          <a:p>
            <a:pPr lvl="0"/>
            <a:r>
              <a:rPr lang="en-US" sz="1600" b="1">
                <a:solidFill>
                  <a:srgbClr val="000000"/>
                </a:solidFill>
                <a:latin typeface="Aptos"/>
              </a:rPr>
              <a:t>Assignment on Excel Sheet:</a:t>
            </a:r>
            <a:endParaRPr lang="en-US" sz="1600">
              <a:solidFill>
                <a:srgbClr val="000000"/>
              </a:solidFill>
              <a:latin typeface="Aptos"/>
            </a:endParaRPr>
          </a:p>
          <a:p>
            <a:pPr lvl="1"/>
            <a:r>
              <a:rPr lang="en-US" sz="1600" b="1">
                <a:solidFill>
                  <a:srgbClr val="000000"/>
                </a:solidFill>
                <a:latin typeface="Aptos"/>
              </a:rPr>
              <a:t>Objective:</a:t>
            </a:r>
            <a:r>
              <a:rPr lang="en-US" sz="1600">
                <a:solidFill>
                  <a:srgbClr val="000000"/>
                </a:solidFill>
                <a:latin typeface="Aptos"/>
              </a:rPr>
              <a:t> Practice data manipulation by reading and writing Excel files using </a:t>
            </a:r>
            <a:r>
              <a:rPr lang="en-US" sz="1600">
                <a:solidFill>
                  <a:srgbClr val="000000"/>
                </a:solidFill>
                <a:latin typeface="Consolas"/>
              </a:rPr>
              <a:t>pandas</a:t>
            </a:r>
            <a:r>
              <a:rPr lang="en-US" sz="1600">
                <a:solidFill>
                  <a:srgbClr val="000000"/>
                </a:solidFill>
                <a:latin typeface="Aptos"/>
              </a:rPr>
              <a:t>.</a:t>
            </a:r>
          </a:p>
          <a:p>
            <a:pPr lvl="1"/>
            <a:r>
              <a:rPr lang="en-US" sz="1600" b="1" dirty="0">
                <a:solidFill>
                  <a:srgbClr val="000000"/>
                </a:solidFill>
                <a:latin typeface="Aptos"/>
              </a:rPr>
              <a:t>Example Code:</a:t>
            </a:r>
            <a:endParaRPr lang="en-US" sz="1600">
              <a:solidFill>
                <a:srgbClr val="000000"/>
              </a:solidFill>
              <a:latin typeface="Aptos"/>
            </a:endParaRPr>
          </a:p>
          <a:p>
            <a:pPr lvl="1"/>
            <a:r>
              <a:rPr lang="en-US" sz="1600" dirty="0">
                <a:solidFill>
                  <a:srgbClr val="000000"/>
                </a:solidFill>
                <a:latin typeface="Consolas"/>
              </a:rPr>
              <a:t>python</a:t>
            </a:r>
          </a:p>
          <a:p>
            <a:pPr lvl="1"/>
            <a:r>
              <a:rPr lang="en-US" sz="1600" dirty="0">
                <a:solidFill>
                  <a:srgbClr val="000000"/>
                </a:solidFill>
                <a:latin typeface="Consolas"/>
              </a:rPr>
              <a:t>Copy code</a:t>
            </a:r>
          </a:p>
          <a:p>
            <a:pPr lvl="1"/>
            <a:r>
              <a:rPr lang="en-US" sz="1600" dirty="0">
                <a:solidFill>
                  <a:srgbClr val="000000"/>
                </a:solidFill>
                <a:latin typeface="Consolas"/>
              </a:rPr>
              <a:t>import pandas as pd</a:t>
            </a:r>
            <a:br>
              <a:rPr lang="en-US" sz="1600" dirty="0">
                <a:latin typeface="Consolas"/>
              </a:rPr>
            </a:br>
            <a:r>
              <a:rPr lang="en-US" sz="1600" dirty="0" err="1">
                <a:solidFill>
                  <a:srgbClr val="000000"/>
                </a:solidFill>
                <a:latin typeface="Consolas"/>
              </a:rPr>
              <a:t>df</a:t>
            </a:r>
            <a:r>
              <a:rPr lang="en-US" sz="1600" dirty="0">
                <a:solidFill>
                  <a:srgbClr val="000000"/>
                </a:solidFill>
                <a:latin typeface="Consolas"/>
              </a:rPr>
              <a:t> = </a:t>
            </a:r>
            <a:r>
              <a:rPr lang="en-US" sz="1600" dirty="0" err="1">
                <a:solidFill>
                  <a:srgbClr val="000000"/>
                </a:solidFill>
                <a:latin typeface="Consolas"/>
              </a:rPr>
              <a:t>pd.read_excel</a:t>
            </a:r>
            <a:r>
              <a:rPr lang="en-US" sz="1600" dirty="0">
                <a:solidFill>
                  <a:srgbClr val="000000"/>
                </a:solidFill>
                <a:latin typeface="Consolas"/>
              </a:rPr>
              <a:t>('file.xlsx')</a:t>
            </a:r>
            <a:br>
              <a:rPr lang="en-US" sz="1600" dirty="0">
                <a:latin typeface="Consolas"/>
              </a:rPr>
            </a:br>
            <a:r>
              <a:rPr lang="en-US" sz="1600" dirty="0" err="1">
                <a:solidFill>
                  <a:srgbClr val="000000"/>
                </a:solidFill>
                <a:latin typeface="Consolas"/>
              </a:rPr>
              <a:t>df</a:t>
            </a:r>
            <a:r>
              <a:rPr lang="en-US" sz="1600" dirty="0">
                <a:solidFill>
                  <a:srgbClr val="000000"/>
                </a:solidFill>
                <a:latin typeface="Consolas"/>
              </a:rPr>
              <a:t>['New Column'] = </a:t>
            </a:r>
            <a:r>
              <a:rPr lang="en-US" sz="1600" dirty="0" err="1">
                <a:solidFill>
                  <a:srgbClr val="000000"/>
                </a:solidFill>
                <a:latin typeface="Consolas"/>
              </a:rPr>
              <a:t>df</a:t>
            </a:r>
            <a:r>
              <a:rPr lang="en-US" sz="1600" dirty="0">
                <a:solidFill>
                  <a:srgbClr val="000000"/>
                </a:solidFill>
                <a:latin typeface="Consolas"/>
              </a:rPr>
              <a:t>['Existing Column'] * 2</a:t>
            </a:r>
            <a:br>
              <a:rPr lang="en-US" sz="1600" dirty="0">
                <a:latin typeface="Consolas"/>
              </a:rPr>
            </a:br>
            <a:r>
              <a:rPr lang="en-US" sz="1600" dirty="0" err="1">
                <a:solidFill>
                  <a:srgbClr val="000000"/>
                </a:solidFill>
                <a:latin typeface="Consolas"/>
              </a:rPr>
              <a:t>df.to_excel</a:t>
            </a:r>
            <a:r>
              <a:rPr lang="en-US" sz="1600" dirty="0">
                <a:solidFill>
                  <a:srgbClr val="000000"/>
                </a:solidFill>
                <a:latin typeface="Consolas"/>
              </a:rPr>
              <a:t>('new_file.xlsx', index=False)</a:t>
            </a:r>
            <a:br>
              <a:rPr lang="en-US" sz="1600" dirty="0">
                <a:latin typeface="Consolas"/>
              </a:rPr>
            </a:br>
            <a:endParaRPr lang="en-US" sz="1600" dirty="0">
              <a:solidFill>
                <a:srgbClr val="000000"/>
              </a:solidFill>
              <a:latin typeface="Consolas"/>
            </a:endParaRPr>
          </a:p>
          <a:p>
            <a:pPr lvl="1"/>
            <a:r>
              <a:rPr lang="en-US" sz="1600" b="1" dirty="0">
                <a:solidFill>
                  <a:srgbClr val="000000"/>
                </a:solidFill>
                <a:latin typeface="Aptos"/>
              </a:rPr>
              <a:t>GitHub Link :</a:t>
            </a:r>
            <a:r>
              <a:rPr lang="en-US" sz="1600" u="sng" dirty="0">
                <a:latin typeface="Aptos"/>
                <a:hlinkClick r:id="rId3"/>
              </a:rPr>
              <a:t>DATA-SCIENCE-WITH-GENERATIVE-AI-AND-PROMPT-ENGINEERING/python/assingment5.ipynb at main · Tanmay-yadav/DATA-SCIENCE-WITH-GENERATIVE-AI-AND-PROMPT-ENGINEERING (github.com)</a:t>
            </a:r>
            <a:endParaRPr lang="en-US" sz="1600">
              <a:solidFill>
                <a:srgbClr val="000000"/>
              </a:solidFill>
              <a:latin typeface="Aptos"/>
            </a:endParaRPr>
          </a:p>
          <a:p>
            <a:pPr lvl="0"/>
            <a:endParaRPr lang="en-US" sz="32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7F396EA-C6E2-B8F5-523C-CDF6B7A5FAA4}"/>
              </a:ext>
            </a:extLst>
          </p:cNvPr>
          <p:cNvPicPr>
            <a:picLocks noChangeAspect="1"/>
          </p:cNvPicPr>
          <p:nvPr/>
        </p:nvPicPr>
        <p:blipFill>
          <a:blip r:embed="rId4"/>
          <a:stretch>
            <a:fillRect/>
          </a:stretch>
        </p:blipFill>
        <p:spPr>
          <a:xfrm>
            <a:off x="10055679" y="-185964"/>
            <a:ext cx="2667000" cy="2667000"/>
          </a:xfrm>
          <a:prstGeom prst="rect">
            <a:avLst/>
          </a:prstGeom>
        </p:spPr>
      </p:pic>
    </p:spTree>
    <p:extLst>
      <p:ext uri="{BB962C8B-B14F-4D97-AF65-F5344CB8AC3E}">
        <p14:creationId xmlns:p14="http://schemas.microsoft.com/office/powerpoint/2010/main" val="2248938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ATM Simulation</a:t>
            </a:r>
          </a:p>
        </p:txBody>
      </p:sp>
      <p:pic>
        <p:nvPicPr>
          <p:cNvPr id="6" name="Picture 5">
            <a:extLst>
              <a:ext uri="{FF2B5EF4-FFF2-40B4-BE49-F238E27FC236}">
                <a16:creationId xmlns:a16="http://schemas.microsoft.com/office/drawing/2014/main" id="{6DC9D777-F664-C0A0-3621-1985605B2BCA}"/>
              </a:ext>
            </a:extLst>
          </p:cNvPr>
          <p:cNvPicPr>
            <a:picLocks noChangeAspect="1"/>
          </p:cNvPicPr>
          <p:nvPr/>
        </p:nvPicPr>
        <p:blipFill>
          <a:blip r:embed="rId2"/>
          <a:srcRect l="2863" r="48983"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Objective: Create a command-line interface for simulating ATM operations</a:t>
            </a:r>
          </a:p>
          <a:p>
            <a:pPr lvl="0"/>
            <a:r>
              <a:rPr lang="en-US" dirty="0"/>
              <a:t>Example Features: Balance check, withdrawal, deposit</a:t>
            </a:r>
          </a:p>
          <a:p>
            <a:pPr lvl="0"/>
            <a:r>
              <a:rPr lang="en-US" dirty="0"/>
              <a:t>GitHub Link: DATA-SCIENCE-WITH-GENERATIVE-AI-AND-PROMPT-ENGINEERING/python/atm.py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D4DE59B-CA50-A84E-36AE-97493B0F40AC}"/>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328192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 Python Projects</a:t>
            </a:r>
          </a:p>
        </p:txBody>
      </p:sp>
      <p:pic>
        <p:nvPicPr>
          <p:cNvPr id="6" name="Picture 5" descr="Computer script on a screen">
            <a:extLst>
              <a:ext uri="{FF2B5EF4-FFF2-40B4-BE49-F238E27FC236}">
                <a16:creationId xmlns:a16="http://schemas.microsoft.com/office/drawing/2014/main" id="{5971D954-03A6-85E2-B252-61CA9D5D5C26}"/>
              </a:ext>
            </a:extLst>
          </p:cNvPr>
          <p:cNvPicPr>
            <a:picLocks noChangeAspect="1"/>
          </p:cNvPicPr>
          <p:nvPr/>
        </p:nvPicPr>
        <p:blipFill>
          <a:blip r:embed="rId2"/>
          <a:srcRect l="7433" r="44414"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Title: Python Projects</a:t>
            </a:r>
          </a:p>
          <a:p>
            <a:pPr lvl="1"/>
            <a:r>
              <a:rPr lang="en-US" dirty="0"/>
              <a:t>CLI Based Messaging System</a:t>
            </a:r>
          </a:p>
          <a:p>
            <a:pPr lvl="1"/>
            <a:r>
              <a:rPr lang="en-US" dirty="0"/>
              <a:t>Objective: Build a command-line interface for a messaging system using Flask and Python</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4540F2-2C2C-0572-8ECE-D05D8EDD0ECD}"/>
              </a:ext>
            </a:extLst>
          </p:cNvPr>
          <p:cNvPicPr>
            <a:picLocks noChangeAspect="1"/>
          </p:cNvPicPr>
          <p:nvPr/>
        </p:nvPicPr>
        <p:blipFill>
          <a:blip r:embed="rId3"/>
          <a:stretch>
            <a:fillRect/>
          </a:stretch>
        </p:blipFill>
        <p:spPr>
          <a:xfrm>
            <a:off x="10055679" y="-367393"/>
            <a:ext cx="2667000" cy="2667000"/>
          </a:xfrm>
          <a:prstGeom prst="rect">
            <a:avLst/>
          </a:prstGeom>
        </p:spPr>
      </p:pic>
    </p:spTree>
    <p:extLst>
      <p:ext uri="{BB962C8B-B14F-4D97-AF65-F5344CB8AC3E}">
        <p14:creationId xmlns:p14="http://schemas.microsoft.com/office/powerpoint/2010/main" val="2841645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GitHub Link</a:t>
            </a:r>
          </a:p>
        </p:txBody>
      </p:sp>
      <p:pic>
        <p:nvPicPr>
          <p:cNvPr id="6" name="Picture 5">
            <a:extLst>
              <a:ext uri="{FF2B5EF4-FFF2-40B4-BE49-F238E27FC236}">
                <a16:creationId xmlns:a16="http://schemas.microsoft.com/office/drawing/2014/main" id="{2F9AED97-B9DA-AC43-24F2-9D214DE57316}"/>
              </a:ext>
            </a:extLst>
          </p:cNvPr>
          <p:cNvPicPr>
            <a:picLocks noChangeAspect="1"/>
          </p:cNvPicPr>
          <p:nvPr/>
        </p:nvPicPr>
        <p:blipFill>
          <a:blip r:embed="rId2"/>
          <a:srcRect l="13544" r="4581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Included the link to the GitHub repository where this assignment can be submitted or reviewed</a:t>
            </a:r>
          </a:p>
          <a:p>
            <a:pPr lvl="0"/>
            <a:r>
              <a:rPr lang="en-US" dirty="0"/>
              <a:t>GitHub: DATA-SCIENCE-WITH-GENERATIVE-AI-AND-PROMPT-ENGINEERING/chat.py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0CCA198-E59F-CF2F-5BEB-6EBC85C60373}"/>
              </a:ext>
            </a:extLst>
          </p:cNvPr>
          <p:cNvPicPr>
            <a:picLocks noChangeAspect="1"/>
          </p:cNvPicPr>
          <p:nvPr/>
        </p:nvPicPr>
        <p:blipFill>
          <a:blip r:embed="rId3"/>
          <a:stretch>
            <a:fillRect/>
          </a:stretch>
        </p:blipFill>
        <p:spPr>
          <a:xfrm>
            <a:off x="9932308" y="-367393"/>
            <a:ext cx="2667000" cy="2667000"/>
          </a:xfrm>
          <a:prstGeom prst="rect">
            <a:avLst/>
          </a:prstGeom>
        </p:spPr>
      </p:pic>
    </p:spTree>
    <p:extLst>
      <p:ext uri="{BB962C8B-B14F-4D97-AF65-F5344CB8AC3E}">
        <p14:creationId xmlns:p14="http://schemas.microsoft.com/office/powerpoint/2010/main" val="1886004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LinkedIn Link</a:t>
            </a:r>
          </a:p>
        </p:txBody>
      </p:sp>
      <p:pic>
        <p:nvPicPr>
          <p:cNvPr id="6" name="Picture 5" descr="Hand with red strings">
            <a:extLst>
              <a:ext uri="{FF2B5EF4-FFF2-40B4-BE49-F238E27FC236}">
                <a16:creationId xmlns:a16="http://schemas.microsoft.com/office/drawing/2014/main" id="{3C761547-E096-2274-5512-47796095CBC5}"/>
              </a:ext>
            </a:extLst>
          </p:cNvPr>
          <p:cNvPicPr>
            <a:picLocks noChangeAspect="1"/>
          </p:cNvPicPr>
          <p:nvPr/>
        </p:nvPicPr>
        <p:blipFill>
          <a:blip r:embed="rId2"/>
          <a:srcRect l="26705" r="25141"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Added a LinkedIn link to highlight this project</a:t>
            </a:r>
          </a:p>
          <a:p>
            <a:pPr lvl="0"/>
            <a:r>
              <a:rPr lang="en-US" dirty="0"/>
              <a:t>LinkedIn: https://www.linkedin.com/posts/tanmay-yadav-277698233_python-socketprogramming-networking-activity-7219382487330824194-CVnM?</a:t>
            </a:r>
          </a:p>
          <a:p>
            <a:pPr lvl="0"/>
            <a:r>
              <a:rPr lang="en-US" dirty="0"/>
              <a:t>utm_source=share&amp;utm_medium=member_desktop</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8BA5BA-F5A8-EC6E-1D1D-FD268AED511E}"/>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2432195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4100" dirty="0"/>
              <a:t>Python Projects Continued</a:t>
            </a:r>
          </a:p>
        </p:txBody>
      </p:sp>
      <p:pic>
        <p:nvPicPr>
          <p:cNvPr id="6" name="Picture 5" descr="Computer script on a screen">
            <a:extLst>
              <a:ext uri="{FF2B5EF4-FFF2-40B4-BE49-F238E27FC236}">
                <a16:creationId xmlns:a16="http://schemas.microsoft.com/office/drawing/2014/main" id="{B30E5710-2C55-985D-AE00-48267CBCB150}"/>
              </a:ext>
            </a:extLst>
          </p:cNvPr>
          <p:cNvPicPr>
            <a:picLocks noChangeAspect="1"/>
          </p:cNvPicPr>
          <p:nvPr/>
        </p:nvPicPr>
        <p:blipFill>
          <a:blip r:embed="rId2"/>
          <a:srcRect l="7433" r="44414"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Title: Python Projects</a:t>
            </a:r>
          </a:p>
          <a:p>
            <a:pPr lvl="1"/>
            <a:r>
              <a:rPr lang="en-US" dirty="0"/>
              <a:t>Web Development Project</a:t>
            </a:r>
          </a:p>
          <a:p>
            <a:pPr lvl="1"/>
            <a:r>
              <a:rPr lang="en-US" dirty="0"/>
              <a:t>Objective: Develop a web application using Flask</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F8536E8-3262-2D5B-1AE2-BDA093AA3FC3}"/>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570242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ackground of data">
            <a:extLst>
              <a:ext uri="{FF2B5EF4-FFF2-40B4-BE49-F238E27FC236}">
                <a16:creationId xmlns:a16="http://schemas.microsoft.com/office/drawing/2014/main" id="{A8768D6C-9022-748E-8603-0118027F42CD}"/>
              </a:ext>
            </a:extLst>
          </p:cNvPr>
          <p:cNvPicPr>
            <a:picLocks noChangeAspect="1"/>
          </p:cNvPicPr>
          <p:nvPr/>
        </p:nvPicPr>
        <p:blipFill>
          <a:blip r:embed="rId2"/>
          <a:srcRect l="23289" r="36071"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GitHub Link: DATA-SCIENCE-WITH-GENERATIVE-AI-AND-PROMPT-ENGINEERING/Web_Development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F9545AF-1641-DB3A-9272-727E1C515FA6}"/>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3529139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olecular model">
            <a:extLst>
              <a:ext uri="{FF2B5EF4-FFF2-40B4-BE49-F238E27FC236}">
                <a16:creationId xmlns:a16="http://schemas.microsoft.com/office/drawing/2014/main" id="{1735A8BA-D119-8670-3D6E-0A35F30C4557}"/>
              </a:ext>
            </a:extLst>
          </p:cNvPr>
          <p:cNvPicPr>
            <a:picLocks noChangeAspect="1"/>
          </p:cNvPicPr>
          <p:nvPr/>
        </p:nvPicPr>
        <p:blipFill>
          <a:blip r:embed="rId2"/>
          <a:srcRect t="7333" r="8" b="8465"/>
          <a:stretch/>
        </p:blipFill>
        <p:spPr>
          <a:xfrm>
            <a:off x="-33559" y="-3643"/>
            <a:ext cx="12225558" cy="6861643"/>
          </a:xfrm>
          <a:prstGeom prst="rect">
            <a:avLst/>
          </a:prstGeom>
        </p:spPr>
      </p:pic>
      <p:sp>
        <p:nvSpPr>
          <p:cNvPr id="1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anchor="t">
            <a:normAutofit/>
          </a:bodyPr>
          <a:lstStyle/>
          <a:p>
            <a:pPr algn="l"/>
            <a:r>
              <a:rPr lang="en-US" sz="4000" dirty="0"/>
              <a:t> Data Science Projects</a:t>
            </a:r>
          </a:p>
        </p:txBody>
      </p:sp>
      <p:cxnSp>
        <p:nvCxnSpPr>
          <p:cNvPr id="13" name="Straight Connector 1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A52FCB4-D751-15F6-78EC-8279D1590C0B}"/>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90049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python">
            <a:extLst>
              <a:ext uri="{FF2B5EF4-FFF2-40B4-BE49-F238E27FC236}">
                <a16:creationId xmlns:a16="http://schemas.microsoft.com/office/drawing/2014/main" id="{C53AF7AC-A9C8-5977-DAAE-5AB7D2A66BD9}"/>
              </a:ext>
            </a:extLst>
          </p:cNvPr>
          <p:cNvPicPr>
            <a:picLocks noChangeAspect="1"/>
          </p:cNvPicPr>
          <p:nvPr/>
        </p:nvPicPr>
        <p:blipFill>
          <a:blip r:embed="rId2"/>
          <a:srcRect t="1640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700" dirty="0"/>
              <a:t> </a:t>
            </a:r>
            <a:r>
              <a:rPr lang="en-US" sz="3700" i="1" kern="1200" cap="all" baseline="0" dirty="0">
                <a:latin typeface="+mj-lt"/>
                <a:ea typeface="+mj-ea"/>
                <a:cs typeface="+mj-cs"/>
              </a:rPr>
              <a:t>Python Data Structures - Tuples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E3F219-4D97-9054-3AEB-9699FF49629B}"/>
              </a:ext>
            </a:extLst>
          </p:cNvPr>
          <p:cNvPicPr>
            <a:picLocks noChangeAspect="1"/>
          </p:cNvPicPr>
          <p:nvPr/>
        </p:nvPicPr>
        <p:blipFill>
          <a:blip r:embed="rId3"/>
          <a:stretch>
            <a:fillRect/>
          </a:stretch>
        </p:blipFill>
        <p:spPr>
          <a:xfrm>
            <a:off x="10033000" y="-374650"/>
            <a:ext cx="2667000" cy="2667000"/>
          </a:xfrm>
          <a:prstGeom prst="rect">
            <a:avLst/>
          </a:prstGeom>
        </p:spPr>
      </p:pic>
      <p:sp>
        <p:nvSpPr>
          <p:cNvPr id="19" name="Content Placeholder 18">
            <a:extLst>
              <a:ext uri="{FF2B5EF4-FFF2-40B4-BE49-F238E27FC236}">
                <a16:creationId xmlns:a16="http://schemas.microsoft.com/office/drawing/2014/main" id="{98CD12BB-64A0-6C71-D875-A3643DEEC6F9}"/>
              </a:ext>
            </a:extLst>
          </p:cNvPr>
          <p:cNvSpPr>
            <a:spLocks noGrp="1"/>
          </p:cNvSpPr>
          <p:nvPr>
            <p:ph idx="1"/>
          </p:nvPr>
        </p:nvSpPr>
        <p:spPr>
          <a:xfrm>
            <a:off x="1143000" y="4076995"/>
            <a:ext cx="9906000" cy="1945170"/>
          </a:xfrm>
        </p:spPr>
        <p:txBody>
          <a:bodyPr/>
          <a:lstStyle/>
          <a:p>
            <a:endParaRPr lang="en-US"/>
          </a:p>
        </p:txBody>
      </p:sp>
    </p:spTree>
    <p:extLst>
      <p:ext uri="{BB962C8B-B14F-4D97-AF65-F5344CB8AC3E}">
        <p14:creationId xmlns:p14="http://schemas.microsoft.com/office/powerpoint/2010/main" val="2323900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showing decling performance">
            <a:extLst>
              <a:ext uri="{FF2B5EF4-FFF2-40B4-BE49-F238E27FC236}">
                <a16:creationId xmlns:a16="http://schemas.microsoft.com/office/drawing/2014/main" id="{C3CF80E3-5C21-AFD9-0732-815136B19A84}"/>
              </a:ext>
            </a:extLst>
          </p:cNvPr>
          <p:cNvPicPr>
            <a:picLocks noChangeAspect="1"/>
          </p:cNvPicPr>
          <p:nvPr/>
        </p:nvPicPr>
        <p:blipFill>
          <a:blip r:embed="rId2"/>
          <a:srcRect t="695" r="8" b="15104"/>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400" i="1" kern="1200" cap="all" baseline="0">
                <a:solidFill>
                  <a:schemeClr val="tx2"/>
                </a:solidFill>
                <a:latin typeface="+mj-lt"/>
                <a:ea typeface="+mj-ea"/>
                <a:cs typeface="+mj-cs"/>
              </a:rPr>
              <a:t>Customer Satisfaction Analysis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10000"/>
              </a:lnSpc>
              <a:buNone/>
            </a:pPr>
            <a:r>
              <a:rPr lang="en-US" sz="1400" b="1" cap="all" spc="300"/>
              <a:t>Objective: Analyze customer satisfaction data using numpy, pandas, matplotlib, and seaborn</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ED92891-C8DF-8F16-0B1A-A8A5E898DE22}"/>
              </a:ext>
            </a:extLst>
          </p:cNvPr>
          <p:cNvPicPr>
            <a:picLocks noChangeAspect="1"/>
          </p:cNvPicPr>
          <p:nvPr/>
        </p:nvPicPr>
        <p:blipFill>
          <a:blip r:embed="rId3"/>
          <a:stretch>
            <a:fillRect/>
          </a:stretch>
        </p:blipFill>
        <p:spPr>
          <a:xfrm>
            <a:off x="9903279" y="-233136"/>
            <a:ext cx="2667000" cy="2667000"/>
          </a:xfrm>
          <a:prstGeom prst="rect">
            <a:avLst/>
          </a:prstGeom>
        </p:spPr>
      </p:pic>
    </p:spTree>
    <p:extLst>
      <p:ext uri="{BB962C8B-B14F-4D97-AF65-F5344CB8AC3E}">
        <p14:creationId xmlns:p14="http://schemas.microsoft.com/office/powerpoint/2010/main" val="274227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Example Code</a:t>
            </a:r>
          </a:p>
        </p:txBody>
      </p:sp>
      <p:pic>
        <p:nvPicPr>
          <p:cNvPr id="6" name="Picture 5" descr="Exclamation mark on a yellow background">
            <a:extLst>
              <a:ext uri="{FF2B5EF4-FFF2-40B4-BE49-F238E27FC236}">
                <a16:creationId xmlns:a16="http://schemas.microsoft.com/office/drawing/2014/main" id="{B7A48494-5F39-22A2-7EF4-30E3B941BD6A}"/>
              </a:ext>
            </a:extLst>
          </p:cNvPr>
          <p:cNvPicPr>
            <a:picLocks noChangeAspect="1"/>
          </p:cNvPicPr>
          <p:nvPr/>
        </p:nvPicPr>
        <p:blipFill>
          <a:blip r:embed="rId2"/>
          <a:srcRect l="29447" r="16363" b="-1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import numpy as npimport pandas as pdimport matplotlib.pyplot as pltimport seaborn as snsdf = pd.read_csv sns.heatmap , annot=True)plt.show</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C04FE6-2D71-A883-B7FC-C980BB4920AF}"/>
              </a:ext>
            </a:extLst>
          </p:cNvPr>
          <p:cNvPicPr>
            <a:picLocks noChangeAspect="1"/>
          </p:cNvPicPr>
          <p:nvPr/>
        </p:nvPicPr>
        <p:blipFill>
          <a:blip r:embed="rId3"/>
          <a:stretch>
            <a:fillRect/>
          </a:stretch>
        </p:blipFill>
        <p:spPr>
          <a:xfrm>
            <a:off x="9903279" y="-248376"/>
            <a:ext cx="2667000" cy="2667000"/>
          </a:xfrm>
          <a:prstGeom prst="rect">
            <a:avLst/>
          </a:prstGeom>
        </p:spPr>
      </p:pic>
    </p:spTree>
    <p:extLst>
      <p:ext uri="{BB962C8B-B14F-4D97-AF65-F5344CB8AC3E}">
        <p14:creationId xmlns:p14="http://schemas.microsoft.com/office/powerpoint/2010/main" val="4035748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GitHub Link</a:t>
            </a:r>
          </a:p>
        </p:txBody>
      </p:sp>
      <p:pic>
        <p:nvPicPr>
          <p:cNvPr id="6" name="Picture 5">
            <a:extLst>
              <a:ext uri="{FF2B5EF4-FFF2-40B4-BE49-F238E27FC236}">
                <a16:creationId xmlns:a16="http://schemas.microsoft.com/office/drawing/2014/main" id="{B818E422-A7C1-EDE4-419D-9F15A6625998}"/>
              </a:ext>
            </a:extLst>
          </p:cNvPr>
          <p:cNvPicPr>
            <a:picLocks noChangeAspect="1"/>
          </p:cNvPicPr>
          <p:nvPr/>
        </p:nvPicPr>
        <p:blipFill>
          <a:blip r:embed="rId2"/>
          <a:srcRect l="12740" r="46620"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Added the GitHub repository link for this project</a:t>
            </a:r>
          </a:p>
          <a:p>
            <a:pPr lvl="0"/>
            <a:r>
              <a:rPr lang="en-US" dirty="0"/>
              <a:t>GitHub:DataBase-project/customer_satisfaction at main · Tanmay-yadav/DataBase-project</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ABCAE8-BFEA-0332-2BEA-9917439BF4BE}"/>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657129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LinkedIn Link</a:t>
            </a:r>
          </a:p>
        </p:txBody>
      </p:sp>
      <p:pic>
        <p:nvPicPr>
          <p:cNvPr id="6" name="Picture 5" descr="A 3D pattern of ring shapes connected by lines">
            <a:extLst>
              <a:ext uri="{FF2B5EF4-FFF2-40B4-BE49-F238E27FC236}">
                <a16:creationId xmlns:a16="http://schemas.microsoft.com/office/drawing/2014/main" id="{E7C0EAB1-9F16-0852-B060-CB8310700CD7}"/>
              </a:ext>
            </a:extLst>
          </p:cNvPr>
          <p:cNvPicPr>
            <a:picLocks noChangeAspect="1"/>
          </p:cNvPicPr>
          <p:nvPr/>
        </p:nvPicPr>
        <p:blipFill>
          <a:blip r:embed="rId2"/>
          <a:srcRect l="12266" r="47094"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vert="horz" lIns="91440" tIns="45720" rIns="91440" bIns="45720" rtlCol="0" anchor="t">
            <a:normAutofit/>
          </a:bodyPr>
          <a:lstStyle/>
          <a:p>
            <a:endParaRPr lang="en-US" sz="3200" dirty="0"/>
          </a:p>
          <a:p>
            <a:pPr lvl="1"/>
            <a:r>
              <a:rPr lang="en-US" sz="1600" b="1" dirty="0">
                <a:solidFill>
                  <a:srgbClr val="000000"/>
                </a:solidFill>
                <a:latin typeface="Aptos"/>
              </a:rPr>
              <a:t>GitHub Link:</a:t>
            </a:r>
            <a:endParaRPr lang="en-US" sz="1600" dirty="0">
              <a:solidFill>
                <a:srgbClr val="000000"/>
              </a:solidFill>
              <a:latin typeface="Aptos"/>
            </a:endParaRPr>
          </a:p>
          <a:p>
            <a:pPr lvl="2"/>
            <a:r>
              <a:rPr lang="en-US" sz="1600" dirty="0">
                <a:solidFill>
                  <a:srgbClr val="000000"/>
                </a:solidFill>
                <a:latin typeface="Aptos"/>
              </a:rPr>
              <a:t>Added the GitHub repository link for this project.</a:t>
            </a:r>
          </a:p>
          <a:p>
            <a:pPr lvl="2"/>
            <a:r>
              <a:rPr lang="en-US" sz="1600" dirty="0">
                <a:solidFill>
                  <a:srgbClr val="000000"/>
                </a:solidFill>
                <a:latin typeface="Aptos"/>
              </a:rPr>
              <a:t>GitHub:</a:t>
            </a:r>
            <a:r>
              <a:rPr lang="en-US" sz="1600" u="sng" dirty="0">
                <a:latin typeface="Aptos"/>
                <a:hlinkClick r:id="rId3"/>
              </a:rPr>
              <a:t>DataBase-project/customer_satisfaction at main · Tanmay-yadav/DataBase-project (github.com)</a:t>
            </a:r>
            <a:endParaRPr lang="en-US" sz="1600" dirty="0">
              <a:solidFill>
                <a:srgbClr val="000000"/>
              </a:solidFill>
              <a:latin typeface="Aptos"/>
            </a:endParaRPr>
          </a:p>
          <a:p>
            <a:pPr lvl="1"/>
            <a:r>
              <a:rPr lang="en-US" sz="1600" b="1" dirty="0">
                <a:solidFill>
                  <a:srgbClr val="000000"/>
                </a:solidFill>
                <a:latin typeface="Aptos"/>
              </a:rPr>
              <a:t>LinkedIn Link :</a:t>
            </a:r>
          </a:p>
          <a:p>
            <a:pPr lvl="2"/>
            <a:r>
              <a:rPr lang="en-US" sz="1600" dirty="0">
                <a:solidFill>
                  <a:srgbClr val="000000"/>
                </a:solidFill>
                <a:latin typeface="Aptos"/>
              </a:rPr>
              <a:t>Added a LinkedIn link to feature this project.</a:t>
            </a:r>
          </a:p>
          <a:p>
            <a:pPr lvl="2"/>
            <a:r>
              <a:rPr lang="en-US" sz="1600" dirty="0">
                <a:solidFill>
                  <a:srgbClr val="000000"/>
                </a:solidFill>
                <a:latin typeface="Aptos"/>
              </a:rPr>
              <a:t>LinkedIn: https: </a:t>
            </a:r>
            <a:r>
              <a:rPr lang="en-US" sz="1600" u="sng" dirty="0">
                <a:latin typeface="Aptos"/>
                <a:hlinkClick r:id="rId4"/>
              </a:rPr>
              <a:t>https://www.linkedin.com/posts/tanmay-yadav-277698233_datascience-customersatisfaction-machinelearning-activity-7227374464601055233-TABs?utm_source=share&amp;utm_medium=member_desktop</a:t>
            </a:r>
            <a:endParaRPr lang="en-US" sz="1600" dirty="0">
              <a:solidFill>
                <a:srgbClr val="000000"/>
              </a:solidFill>
              <a:latin typeface="Aptos"/>
            </a:endParaRPr>
          </a:p>
          <a:p>
            <a:pPr lvl="0"/>
            <a:endParaRPr lang="en-US" sz="3200" dirty="0"/>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DCC754-B476-D05C-E12E-F63A5B1D2807}"/>
              </a:ext>
            </a:extLst>
          </p:cNvPr>
          <p:cNvPicPr>
            <a:picLocks noChangeAspect="1"/>
          </p:cNvPicPr>
          <p:nvPr/>
        </p:nvPicPr>
        <p:blipFill>
          <a:blip r:embed="rId5"/>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821236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471245" y="678543"/>
            <a:ext cx="6238688" cy="1382233"/>
          </a:xfrm>
        </p:spPr>
        <p:txBody>
          <a:bodyPr>
            <a:normAutofit/>
          </a:bodyPr>
          <a:lstStyle/>
          <a:p>
            <a:r>
              <a:rPr lang="en-US" b="1" dirty="0">
                <a:latin typeface="Univers Condensed Light"/>
              </a:rPr>
              <a:t>Old Bike Price Prediction</a:t>
            </a:r>
            <a:endParaRPr lang="en-US" b="1" dirty="0"/>
          </a:p>
        </p:txBody>
      </p:sp>
      <p:pic>
        <p:nvPicPr>
          <p:cNvPr id="6" name="Picture 5">
            <a:extLst>
              <a:ext uri="{FF2B5EF4-FFF2-40B4-BE49-F238E27FC236}">
                <a16:creationId xmlns:a16="http://schemas.microsoft.com/office/drawing/2014/main" id="{1ED8A05C-AB56-E1C5-84E9-2E701D93A123}"/>
              </a:ext>
            </a:extLst>
          </p:cNvPr>
          <p:cNvPicPr>
            <a:picLocks noChangeAspect="1"/>
          </p:cNvPicPr>
          <p:nvPr/>
        </p:nvPicPr>
        <p:blipFill>
          <a:blip r:embed="rId2"/>
          <a:srcRect l="25567" r="36334" b="624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068269"/>
            <a:ext cx="6238687" cy="4550970"/>
          </a:xfrm>
        </p:spPr>
        <p:txBody>
          <a:bodyPr vert="horz" lIns="91440" tIns="45720" rIns="91440" bIns="45720" rtlCol="0" anchor="t">
            <a:noAutofit/>
          </a:bodyPr>
          <a:lstStyle/>
          <a:p>
            <a:pPr lvl="0">
              <a:lnSpc>
                <a:spcPct val="90000"/>
              </a:lnSpc>
            </a:pPr>
            <a:endParaRPr lang="en-US" sz="1400" dirty="0"/>
          </a:p>
          <a:p>
            <a:pPr lvl="1">
              <a:lnSpc>
                <a:spcPct val="90000"/>
              </a:lnSpc>
            </a:pPr>
            <a:r>
              <a:rPr lang="en-US" sz="1600" dirty="0"/>
              <a:t>Objective: Predict the prices of old bikes using a machine learning model</a:t>
            </a:r>
          </a:p>
          <a:p>
            <a:pPr lvl="1">
              <a:lnSpc>
                <a:spcPct val="90000"/>
              </a:lnSpc>
            </a:pPr>
            <a:r>
              <a:rPr lang="en-US" sz="1600" dirty="0"/>
              <a:t>Details</a:t>
            </a:r>
          </a:p>
          <a:p>
            <a:pPr lvl="2">
              <a:lnSpc>
                <a:spcPct val="90000"/>
              </a:lnSpc>
            </a:pPr>
            <a:r>
              <a:rPr lang="en-US" sz="1600" dirty="0"/>
              <a:t>Description: This project involves developing a model to estimate the price of used bikes based on various features such as brand, model, year, mileage, and other attributes</a:t>
            </a:r>
          </a:p>
          <a:p>
            <a:pPr lvl="2">
              <a:lnSpc>
                <a:spcPct val="90000"/>
              </a:lnSpc>
            </a:pPr>
            <a:r>
              <a:rPr lang="en-US" sz="1600" dirty="0"/>
              <a:t>Features: The dataset includes information about bike attributes like brand, model, year of manufacture, mileage, and condition</a:t>
            </a:r>
          </a:p>
          <a:p>
            <a:pPr lvl="2">
              <a:lnSpc>
                <a:spcPct val="90000"/>
              </a:lnSpc>
            </a:pPr>
            <a:r>
              <a:rPr lang="en-US" sz="1600" dirty="0"/>
              <a:t>Model: The project utilizes regression techniques to predict the price based on the input features</a:t>
            </a:r>
          </a:p>
          <a:p>
            <a:pPr lvl="1">
              <a:lnSpc>
                <a:spcPct val="90000"/>
              </a:lnSpc>
            </a:pPr>
            <a:r>
              <a:rPr lang="en-US" sz="1600" dirty="0"/>
              <a:t>GitHub Link</a:t>
            </a:r>
          </a:p>
          <a:p>
            <a:pPr lvl="2">
              <a:lnSpc>
                <a:spcPct val="90000"/>
              </a:lnSpc>
            </a:pPr>
            <a:r>
              <a:rPr lang="en-US" sz="1600" dirty="0"/>
              <a:t>DataBase-project/oldbikepricepredction at main · Tanmay-yadav/DataBase-project</a:t>
            </a:r>
          </a:p>
          <a:p>
            <a:pPr lvl="1">
              <a:lnSpc>
                <a:spcPct val="90000"/>
              </a:lnSpc>
            </a:pPr>
            <a:r>
              <a:rPr lang="en-US" sz="1600" dirty="0"/>
              <a:t>LinkedIn Link:     https://www.linkedin.com/posts/tanmay-yadav-277698233_datascience-machinelearning-bikepriceprediction-activity-7227365737214959617-Koee?</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B175CA4-B027-3A8A-901D-68A9B2D055A1}"/>
              </a:ext>
            </a:extLst>
          </p:cNvPr>
          <p:cNvPicPr>
            <a:picLocks noChangeAspect="1"/>
          </p:cNvPicPr>
          <p:nvPr/>
        </p:nvPicPr>
        <p:blipFill>
          <a:blip r:embed="rId3"/>
          <a:stretch>
            <a:fillRect/>
          </a:stretch>
        </p:blipFill>
        <p:spPr>
          <a:xfrm>
            <a:off x="10055679" y="-345622"/>
            <a:ext cx="2667000" cy="2667000"/>
          </a:xfrm>
          <a:prstGeom prst="rect">
            <a:avLst/>
          </a:prstGeom>
        </p:spPr>
      </p:pic>
    </p:spTree>
    <p:extLst>
      <p:ext uri="{BB962C8B-B14F-4D97-AF65-F5344CB8AC3E}">
        <p14:creationId xmlns:p14="http://schemas.microsoft.com/office/powerpoint/2010/main" val="1482439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100" dirty="0"/>
              <a:t> Machine Learning Projects Continued</a:t>
            </a:r>
          </a:p>
        </p:txBody>
      </p:sp>
      <p:pic>
        <p:nvPicPr>
          <p:cNvPr id="6" name="Picture 5" descr="Colourful envelopes">
            <a:extLst>
              <a:ext uri="{FF2B5EF4-FFF2-40B4-BE49-F238E27FC236}">
                <a16:creationId xmlns:a16="http://schemas.microsoft.com/office/drawing/2014/main" id="{0F6C1378-745D-CBC4-5797-4BDFE93B1BCA}"/>
              </a:ext>
            </a:extLst>
          </p:cNvPr>
          <p:cNvPicPr>
            <a:picLocks noChangeAspect="1"/>
          </p:cNvPicPr>
          <p:nvPr/>
        </p:nvPicPr>
        <p:blipFill>
          <a:blip r:embed="rId2"/>
          <a:srcRect l="22211" r="29569"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Title: Machine Learning Projects</a:t>
            </a:r>
          </a:p>
          <a:p>
            <a:pPr lvl="1"/>
            <a:r>
              <a:rPr lang="en-US" dirty="0"/>
              <a:t>Spam Email Classification</a:t>
            </a:r>
          </a:p>
          <a:p>
            <a:pPr lvl="1"/>
            <a:r>
              <a:rPr lang="en-US" dirty="0"/>
              <a:t>Objective: Create a model to classify emails as spam or not spam using sklearn</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1AD0C4F-9EE9-6D13-43AC-9671D8058D2D}"/>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3513488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Example Code</a:t>
            </a:r>
          </a:p>
        </p:txBody>
      </p:sp>
      <p:pic>
        <p:nvPicPr>
          <p:cNvPr id="6" name="Picture 5" descr="Abstract background">
            <a:extLst>
              <a:ext uri="{FF2B5EF4-FFF2-40B4-BE49-F238E27FC236}">
                <a16:creationId xmlns:a16="http://schemas.microsoft.com/office/drawing/2014/main" id="{3F2B0259-8658-FF7B-5CFB-EBEEC7CFF886}"/>
              </a:ext>
            </a:extLst>
          </p:cNvPr>
          <p:cNvPicPr>
            <a:picLocks noChangeAspect="1"/>
          </p:cNvPicPr>
          <p:nvPr/>
        </p:nvPicPr>
        <p:blipFill>
          <a:blip r:embed="rId2"/>
          <a:srcRect l="40359" r="16283" b="-8"/>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GitHub Link: DataBase-project/email_classification at main · Tanmay-yadav/DataBase-project</a:t>
            </a:r>
          </a:p>
          <a:p>
            <a:pPr lvl="1"/>
            <a:r>
              <a:rPr lang="en-US" dirty="0"/>
              <a:t>LinkedIn Link: https://www.linkedin.com/posts/tanmay-yadav-277698233_datascience-machinelearning-python-activity-7227778119829532672-WSK4?</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70DA62C-3450-762F-4C70-6C0D403AD8D8}"/>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470081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4100" dirty="0"/>
              <a:t> Deep Learning Overview</a:t>
            </a:r>
          </a:p>
        </p:txBody>
      </p:sp>
      <p:pic>
        <p:nvPicPr>
          <p:cNvPr id="6" name="Picture 5" descr="Glowing circuit board">
            <a:extLst>
              <a:ext uri="{FF2B5EF4-FFF2-40B4-BE49-F238E27FC236}">
                <a16:creationId xmlns:a16="http://schemas.microsoft.com/office/drawing/2014/main" id="{07E851BD-FCBE-3FEB-1557-25D1545909F3}"/>
              </a:ext>
            </a:extLst>
          </p:cNvPr>
          <p:cNvPicPr>
            <a:picLocks noChangeAspect="1"/>
          </p:cNvPicPr>
          <p:nvPr/>
        </p:nvPicPr>
        <p:blipFill>
          <a:blip r:embed="rId2"/>
          <a:srcRect l="41565" r="10281"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lnSpc>
                <a:spcPct val="90000"/>
              </a:lnSpc>
            </a:pPr>
            <a:r>
              <a:rPr lang="en-US" sz="1500" dirty="0"/>
              <a:t>Introduction to Deep Learning</a:t>
            </a:r>
          </a:p>
          <a:p>
            <a:pPr lvl="1">
              <a:lnSpc>
                <a:spcPct val="90000"/>
              </a:lnSpc>
            </a:pPr>
            <a:r>
              <a:rPr lang="en-US" sz="1500" dirty="0"/>
              <a:t>Definition: Deep learning is a subset of machine learning that uses neural networks with many layers to model complex patterns in data</a:t>
            </a:r>
          </a:p>
          <a:p>
            <a:pPr lvl="1">
              <a:lnSpc>
                <a:spcPct val="90000"/>
              </a:lnSpc>
            </a:pPr>
            <a:r>
              <a:rPr lang="en-US" sz="1500" dirty="0"/>
              <a:t>Key Concepts</a:t>
            </a:r>
          </a:p>
          <a:p>
            <a:pPr lvl="2">
              <a:lnSpc>
                <a:spcPct val="90000"/>
              </a:lnSpc>
            </a:pPr>
            <a:r>
              <a:rPr lang="en-US" sz="1500" dirty="0"/>
              <a:t>Neural Networks: Composed of interconnected layers of neurons that process input data to make predictions or classify data</a:t>
            </a:r>
          </a:p>
          <a:p>
            <a:pPr lvl="2">
              <a:lnSpc>
                <a:spcPct val="90000"/>
              </a:lnSpc>
            </a:pPr>
            <a:r>
              <a:rPr lang="en-US" sz="1500" dirty="0"/>
              <a:t>Activation Functions: Functions like ReLU, sigmoid, and tanh that introduce non-linearity into the model</a:t>
            </a:r>
          </a:p>
          <a:p>
            <a:pPr lvl="2">
              <a:lnSpc>
                <a:spcPct val="90000"/>
              </a:lnSpc>
            </a:pPr>
            <a:r>
              <a:rPr lang="en-US" sz="1500" dirty="0"/>
              <a:t>Backpropagation: The process of adjusting the weights of the network by minimizing the loss function through gradient descent</a:t>
            </a:r>
          </a:p>
          <a:p>
            <a:pPr lvl="1">
              <a:lnSpc>
                <a:spcPct val="90000"/>
              </a:lnSpc>
            </a:pPr>
            <a:r>
              <a:rPr lang="en-US" sz="1500" dirty="0"/>
              <a:t>Types of Neural Networks</a:t>
            </a:r>
          </a:p>
          <a:p>
            <a:pPr lvl="2">
              <a:lnSpc>
                <a:spcPct val="90000"/>
              </a:lnSpc>
            </a:pPr>
            <a:r>
              <a:rPr lang="en-US" sz="1500" dirty="0"/>
              <a:t>Feedforward Neural Networks : Basic networks where connections do not form cycles</a:t>
            </a:r>
          </a:p>
          <a:p>
            <a:pPr lvl="2">
              <a:lnSpc>
                <a:spcPct val="90000"/>
              </a:lnSpc>
            </a:pPr>
            <a:r>
              <a:rPr lang="en-US" sz="1500" dirty="0"/>
              <a:t>Convolutional Neural Networks : Specialized for processing grid-like data such as images</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0AD653F-1786-2BAE-A207-656921B5D3C1}"/>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3043179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177800"/>
            <a:ext cx="6238688" cy="1382233"/>
          </a:xfrm>
        </p:spPr>
        <p:txBody>
          <a:bodyPr>
            <a:normAutofit/>
          </a:bodyPr>
          <a:lstStyle/>
          <a:p>
            <a:r>
              <a:rPr lang="en-US" sz="4100" dirty="0"/>
              <a:t>Deep Learning Overview</a:t>
            </a:r>
          </a:p>
        </p:txBody>
      </p:sp>
      <p:pic>
        <p:nvPicPr>
          <p:cNvPr id="6" name="Picture 5" descr="An abstract design with lines and financial symbols">
            <a:extLst>
              <a:ext uri="{FF2B5EF4-FFF2-40B4-BE49-F238E27FC236}">
                <a16:creationId xmlns:a16="http://schemas.microsoft.com/office/drawing/2014/main" id="{DFDF1EBF-2B0F-563E-7853-34BDF3DA65D9}"/>
              </a:ext>
            </a:extLst>
          </p:cNvPr>
          <p:cNvPicPr>
            <a:picLocks noChangeAspect="1"/>
          </p:cNvPicPr>
          <p:nvPr/>
        </p:nvPicPr>
        <p:blipFill>
          <a:blip r:embed="rId2"/>
          <a:srcRect l="24488" r="27397"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1712669"/>
            <a:ext cx="6238687" cy="4947210"/>
          </a:xfrm>
        </p:spPr>
        <p:txBody>
          <a:bodyPr vert="horz" lIns="91440" tIns="45720" rIns="91440" bIns="45720" rtlCol="0" anchor="t">
            <a:noAutofit/>
          </a:bodyPr>
          <a:lstStyle/>
          <a:p>
            <a:pPr lvl="0">
              <a:lnSpc>
                <a:spcPct val="90000"/>
              </a:lnSpc>
            </a:pPr>
            <a:r>
              <a:rPr lang="en-US" sz="1600" dirty="0"/>
              <a:t>Introduction to Deep Learning</a:t>
            </a:r>
          </a:p>
          <a:p>
            <a:pPr lvl="2">
              <a:lnSpc>
                <a:spcPct val="90000"/>
              </a:lnSpc>
            </a:pPr>
            <a:r>
              <a:rPr lang="en-US" sz="1600" dirty="0"/>
              <a:t>Recurrent Neural Networks : Designed for sequential data, such as time series or natural language</a:t>
            </a:r>
          </a:p>
          <a:p>
            <a:pPr lvl="0">
              <a:lnSpc>
                <a:spcPct val="90000"/>
              </a:lnSpc>
            </a:pPr>
            <a:r>
              <a:rPr lang="en-US" sz="1600" dirty="0"/>
              <a:t>Applications</a:t>
            </a:r>
          </a:p>
          <a:p>
            <a:pPr lvl="1">
              <a:lnSpc>
                <a:spcPct val="90000"/>
              </a:lnSpc>
            </a:pPr>
            <a:r>
              <a:rPr lang="en-US" sz="1600" dirty="0"/>
              <a:t>Image Recognition: Identifying objects within images using CNNs</a:t>
            </a:r>
          </a:p>
          <a:p>
            <a:pPr lvl="1">
              <a:lnSpc>
                <a:spcPct val="90000"/>
              </a:lnSpc>
            </a:pPr>
            <a:r>
              <a:rPr lang="en-US" sz="1600" dirty="0"/>
              <a:t>Natural Language Processing: Understanding and generating human language with RNNs and Transformers</a:t>
            </a:r>
          </a:p>
          <a:p>
            <a:pPr lvl="1">
              <a:lnSpc>
                <a:spcPct val="90000"/>
              </a:lnSpc>
            </a:pPr>
            <a:r>
              <a:rPr lang="en-US" sz="1600" dirty="0"/>
              <a:t>Recommendation Systems: Suggesting products based on user behavior and preferences</a:t>
            </a:r>
          </a:p>
          <a:p>
            <a:pPr lvl="0">
              <a:lnSpc>
                <a:spcPct val="90000"/>
              </a:lnSpc>
            </a:pPr>
            <a:r>
              <a:rPr lang="en-US" sz="1600" dirty="0"/>
              <a:t>Chart</a:t>
            </a:r>
          </a:p>
          <a:p>
            <a:pPr lvl="1">
              <a:lnSpc>
                <a:spcPct val="90000"/>
              </a:lnSpc>
            </a:pPr>
            <a:r>
              <a:rPr lang="en-US" sz="1600" dirty="0"/>
              <a:t>Deep Learning Model Architecture</a:t>
            </a:r>
          </a:p>
          <a:p>
            <a:pPr lvl="2">
              <a:lnSpc>
                <a:spcPct val="90000"/>
              </a:lnSpc>
            </a:pPr>
            <a:r>
              <a:rPr lang="en-US" sz="1600" dirty="0"/>
              <a:t>A chart illustrating the typical architecture of a deep learning model, including input layers, hidden layers , and output layers</a:t>
            </a:r>
          </a:p>
          <a:p>
            <a:pPr lvl="0">
              <a:lnSpc>
                <a:spcPct val="90000"/>
              </a:lnSpc>
            </a:pPr>
            <a:r>
              <a:rPr lang="en-US" sz="1600" dirty="0"/>
              <a:t>GitHub Link: DATA-SCIENCE-WITH-GENERATIVE-AI-AND-PROMPT-ENGINEERING/Deep Learning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B7F606-E455-59F0-9C48-9584A3953D31}"/>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905234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formed by white dots">
            <a:extLst>
              <a:ext uri="{FF2B5EF4-FFF2-40B4-BE49-F238E27FC236}">
                <a16:creationId xmlns:a16="http://schemas.microsoft.com/office/drawing/2014/main" id="{EA1F8D1E-3531-37E3-E1C5-870D6BD3516B}"/>
              </a:ext>
            </a:extLst>
          </p:cNvPr>
          <p:cNvPicPr>
            <a:picLocks noChangeAspect="1"/>
          </p:cNvPicPr>
          <p:nvPr/>
        </p:nvPicPr>
        <p:blipFill>
          <a:blip r:embed="rId2"/>
          <a:srcRect t="7596" r="8" b="19614"/>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dirty="0">
                <a:latin typeface="+mj-lt"/>
                <a:ea typeface="+mj-ea"/>
                <a:cs typeface="+mj-cs"/>
              </a:rPr>
              <a:t> Artificial Neural Networks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Objective: Implement basic ANN models for various tasks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EB93E4-903A-3731-2DB5-7FF46C549A58}"/>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8813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hool and office supplies">
            <a:extLst>
              <a:ext uri="{FF2B5EF4-FFF2-40B4-BE49-F238E27FC236}">
                <a16:creationId xmlns:a16="http://schemas.microsoft.com/office/drawing/2014/main" id="{BADE104A-5154-3DA0-D5C1-D814B3E24741}"/>
              </a:ext>
            </a:extLst>
          </p:cNvPr>
          <p:cNvPicPr>
            <a:picLocks noChangeAspect="1"/>
          </p:cNvPicPr>
          <p:nvPr/>
        </p:nvPicPr>
        <p:blipFill>
          <a:blip r:embed="rId2"/>
          <a:srcRect t="15852"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50849" y="747903"/>
            <a:ext cx="3293849" cy="762559"/>
          </a:xfrm>
        </p:spPr>
        <p:txBody>
          <a:bodyPr vert="horz" lIns="91440" tIns="45720" rIns="91440" bIns="45720" rtlCol="0" anchor="t">
            <a:normAutofit/>
          </a:bodyPr>
          <a:lstStyle/>
          <a:p>
            <a:r>
              <a:rPr lang="en-US" sz="3700" i="1" kern="1200" cap="all" baseline="0">
                <a:solidFill>
                  <a:schemeClr val="tx2"/>
                </a:solidFill>
                <a:latin typeface="+mj-lt"/>
                <a:ea typeface="+mj-ea"/>
                <a:cs typeface="+mj-cs"/>
              </a:rPr>
              <a:t>Definition</a:t>
            </a:r>
          </a:p>
        </p:txBody>
      </p:sp>
      <p:sp>
        <p:nvSpPr>
          <p:cNvPr id="3" name="Content Placeholder"/>
          <p:cNvSpPr>
            <a:spLocks noGrp="1"/>
          </p:cNvSpPr>
          <p:nvPr>
            <p:ph idx="1"/>
          </p:nvPr>
        </p:nvSpPr>
        <p:spPr>
          <a:xfrm>
            <a:off x="121732" y="1802004"/>
            <a:ext cx="2886027" cy="4974842"/>
          </a:xfrm>
        </p:spPr>
        <p:txBody>
          <a:bodyPr vert="horz" lIns="91440" tIns="45720" rIns="91440" bIns="45720" rtlCol="0" anchor="t">
            <a:noAutofit/>
          </a:bodyPr>
          <a:lstStyle/>
          <a:p>
            <a:pPr>
              <a:buNone/>
            </a:pPr>
            <a:r>
              <a:rPr lang="en-US" sz="1200" b="1" cap="all" spc="300">
                <a:latin typeface="Aptos"/>
              </a:rPr>
              <a:t>Title:</a:t>
            </a:r>
            <a:r>
              <a:rPr lang="en-US" sz="1200" cap="all" spc="300">
                <a:latin typeface="Aptos"/>
              </a:rPr>
              <a:t> Python Data Structures - Tuples</a:t>
            </a:r>
          </a:p>
          <a:p>
            <a:pPr>
              <a:buFont typeface="Arial"/>
              <a:buChar char="•"/>
            </a:pPr>
            <a:r>
              <a:rPr lang="en-US" sz="1200" b="1" cap="all" spc="300" dirty="0">
                <a:latin typeface="Aptos"/>
              </a:rPr>
              <a:t>Definition:</a:t>
            </a:r>
            <a:endParaRPr lang="en-US" sz="1200" cap="all" spc="300" dirty="0">
              <a:latin typeface="Aptos"/>
            </a:endParaRPr>
          </a:p>
          <a:p>
            <a:pPr marL="971550" lvl="1" indent="-285750">
              <a:buFont typeface="Arial"/>
              <a:buChar char="•"/>
            </a:pPr>
            <a:r>
              <a:rPr lang="en-US" sz="1200" cap="all" spc="300" dirty="0">
                <a:latin typeface="Aptos"/>
              </a:rPr>
              <a:t>A tuple is an ordered, immutable collection of items.</a:t>
            </a:r>
          </a:p>
          <a:p>
            <a:pPr marL="971550" lvl="1" indent="-285750">
              <a:buFont typeface="Arial"/>
              <a:buChar char="•"/>
            </a:pPr>
            <a:r>
              <a:rPr lang="en-US" sz="1200" cap="all" spc="300" dirty="0">
                <a:latin typeface="Aptos"/>
              </a:rPr>
              <a:t>Example: </a:t>
            </a:r>
            <a:r>
              <a:rPr lang="en-US" sz="1200" cap="all" spc="300" dirty="0" err="1">
                <a:latin typeface="Consolas"/>
              </a:rPr>
              <a:t>my_tuple</a:t>
            </a:r>
            <a:r>
              <a:rPr lang="en-US" sz="1200" cap="all" spc="300" dirty="0">
                <a:latin typeface="Consolas"/>
              </a:rPr>
              <a:t> = (1, 2, 3, 4, 5)</a:t>
            </a:r>
          </a:p>
          <a:p>
            <a:pPr>
              <a:buFont typeface="Arial"/>
              <a:buChar char="•"/>
            </a:pPr>
            <a:r>
              <a:rPr lang="en-US" sz="1200" b="1" cap="all" spc="300" dirty="0">
                <a:latin typeface="Aptos"/>
              </a:rPr>
              <a:t>Accessing Elements:</a:t>
            </a:r>
            <a:endParaRPr lang="en-US" sz="1200" cap="all" spc="300" dirty="0">
              <a:latin typeface="Aptos"/>
            </a:endParaRPr>
          </a:p>
          <a:p>
            <a:pPr marL="971550" lvl="1" indent="-285750">
              <a:buFont typeface="Arial"/>
              <a:buChar char="•"/>
            </a:pPr>
            <a:r>
              <a:rPr lang="en-US" sz="1200" cap="all" spc="300" dirty="0">
                <a:latin typeface="Aptos"/>
              </a:rPr>
              <a:t>Access by index: </a:t>
            </a:r>
            <a:r>
              <a:rPr lang="en-US" sz="1200" cap="all" spc="300" dirty="0" err="1">
                <a:latin typeface="Consolas"/>
              </a:rPr>
              <a:t>my_tuple</a:t>
            </a:r>
            <a:r>
              <a:rPr lang="en-US" sz="1200" cap="all" spc="300" dirty="0">
                <a:latin typeface="Consolas"/>
              </a:rPr>
              <a:t>[1]</a:t>
            </a:r>
          </a:p>
          <a:p>
            <a:pPr marL="971550" lvl="1" indent="-285750">
              <a:buFont typeface="Arial"/>
              <a:buChar char="•"/>
            </a:pPr>
            <a:r>
              <a:rPr lang="en-US" sz="1200" cap="all" spc="300" dirty="0">
                <a:latin typeface="Aptos"/>
              </a:rPr>
              <a:t>Slicing: </a:t>
            </a:r>
            <a:r>
              <a:rPr lang="en-US" sz="1200" cap="all" spc="300" dirty="0" err="1">
                <a:latin typeface="Consolas"/>
              </a:rPr>
              <a:t>my_tuple</a:t>
            </a:r>
            <a:r>
              <a:rPr lang="en-US" sz="1200" cap="all" spc="300" dirty="0">
                <a:latin typeface="Consolas"/>
              </a:rPr>
              <a:t>[1:3]</a:t>
            </a:r>
          </a:p>
          <a:p>
            <a:pPr marL="0" lvl="0" indent="0">
              <a:lnSpc>
                <a:spcPct val="120000"/>
              </a:lnSpc>
              <a:buNone/>
            </a:pPr>
            <a:endParaRPr lang="en-US" sz="1600" b="1" cap="all" spc="300" dirty="0"/>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48A02F-EBD7-6BCF-364D-383BC3467D35}"/>
              </a:ext>
            </a:extLst>
          </p:cNvPr>
          <p:cNvPicPr>
            <a:picLocks noChangeAspect="1"/>
          </p:cNvPicPr>
          <p:nvPr/>
        </p:nvPicPr>
        <p:blipFill>
          <a:blip r:embed="rId3"/>
          <a:stretch>
            <a:fillRect/>
          </a:stretch>
        </p:blipFill>
        <p:spPr>
          <a:xfrm>
            <a:off x="9842500" y="-495300"/>
            <a:ext cx="2667000" cy="2667000"/>
          </a:xfrm>
          <a:prstGeom prst="rect">
            <a:avLst/>
          </a:prstGeom>
        </p:spPr>
      </p:pic>
    </p:spTree>
    <p:extLst>
      <p:ext uri="{BB962C8B-B14F-4D97-AF65-F5344CB8AC3E}">
        <p14:creationId xmlns:p14="http://schemas.microsoft.com/office/powerpoint/2010/main" val="132839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 Artificial Neural Networks</a:t>
            </a:r>
          </a:p>
        </p:txBody>
      </p:sp>
      <p:pic>
        <p:nvPicPr>
          <p:cNvPr id="6" name="Picture 5">
            <a:extLst>
              <a:ext uri="{FF2B5EF4-FFF2-40B4-BE49-F238E27FC236}">
                <a16:creationId xmlns:a16="http://schemas.microsoft.com/office/drawing/2014/main" id="{FF6260E6-08A1-3C8C-24CF-53964501CDCF}"/>
              </a:ext>
            </a:extLst>
          </p:cNvPr>
          <p:cNvPicPr>
            <a:picLocks noChangeAspect="1"/>
          </p:cNvPicPr>
          <p:nvPr/>
        </p:nvPicPr>
        <p:blipFill>
          <a:blip r:embed="rId2"/>
          <a:srcRect l="13544" r="4581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Details</a:t>
            </a:r>
          </a:p>
          <a:p>
            <a:pPr lvl="1"/>
            <a:r>
              <a:rPr lang="en-US" dirty="0"/>
              <a:t>Structure</a:t>
            </a:r>
          </a:p>
          <a:p>
            <a:pPr lvl="2"/>
            <a:r>
              <a:rPr lang="en-US" dirty="0"/>
              <a:t>Input Layer: Receives the input features</a:t>
            </a:r>
          </a:p>
          <a:p>
            <a:pPr lvl="2"/>
            <a:r>
              <a:rPr lang="en-US" dirty="0"/>
              <a:t>Hidden Layers: Layers where computations are performed</a:t>
            </a:r>
          </a:p>
          <a:p>
            <a:pPr lvl="2"/>
            <a:r>
              <a:rPr lang="en-US" dirty="0"/>
              <a:t>Output Layer: Provides the final prediction or classification</a:t>
            </a:r>
          </a:p>
          <a:p>
            <a:pPr lvl="1"/>
            <a:r>
              <a:rPr lang="en-US" dirty="0"/>
              <a:t>Use Cases</a:t>
            </a:r>
          </a:p>
          <a:p>
            <a:pPr lvl="2"/>
            <a:r>
              <a:rPr lang="en-US" dirty="0"/>
              <a:t>Regression tasks</a:t>
            </a:r>
          </a:p>
          <a:p>
            <a:pPr lvl="2"/>
            <a:r>
              <a:rPr lang="en-US" dirty="0"/>
              <a:t>Classification problems</a:t>
            </a:r>
          </a:p>
          <a:p>
            <a:pPr lvl="1"/>
            <a:r>
              <a:rPr lang="en-US" dirty="0"/>
              <a:t>Training Process</a:t>
            </a:r>
          </a:p>
          <a:p>
            <a:pPr lvl="2"/>
            <a:r>
              <a:rPr lang="en-US" dirty="0"/>
              <a:t>Feed data through the network</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CF66A7-76ED-871E-FBE3-B44C26F7E31E}"/>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053675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dirty="0"/>
              <a:t> Artificial Neural Networks</a:t>
            </a:r>
          </a:p>
        </p:txBody>
      </p:sp>
      <p:pic>
        <p:nvPicPr>
          <p:cNvPr id="6" name="Picture 5" descr="Molecular model and digital tablet on counter in lab">
            <a:extLst>
              <a:ext uri="{FF2B5EF4-FFF2-40B4-BE49-F238E27FC236}">
                <a16:creationId xmlns:a16="http://schemas.microsoft.com/office/drawing/2014/main" id="{8C1B7303-8034-AD25-C269-194ACD8ED311}"/>
              </a:ext>
            </a:extLst>
          </p:cNvPr>
          <p:cNvPicPr>
            <a:picLocks noChangeAspect="1"/>
          </p:cNvPicPr>
          <p:nvPr/>
        </p:nvPicPr>
        <p:blipFill>
          <a:blip r:embed="rId2"/>
          <a:srcRect l="23829" r="28018" b="-3"/>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Details</a:t>
            </a:r>
          </a:p>
          <a:p>
            <a:pPr lvl="2"/>
            <a:r>
              <a:rPr lang="en-US" dirty="0"/>
              <a:t>Calculate loss using a loss function</a:t>
            </a:r>
          </a:p>
          <a:p>
            <a:pPr lvl="2"/>
            <a:r>
              <a:rPr lang="en-US" dirty="0"/>
              <a:t>Adjust weights using backpropagation and optimization algorithms</a:t>
            </a:r>
          </a:p>
          <a:p>
            <a:pPr lvl="0"/>
            <a:r>
              <a:rPr lang="en-US" dirty="0"/>
              <a:t>GitHub Link: DATA-SCIENCE-WITH-GENERATIVE-AI-AND-PROMPT-ENGINEERING/Deep Learning/ANN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A607AD3-071D-7811-97A1-C0C4D1AEB406}"/>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98836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ackground of mesh on pink">
            <a:extLst>
              <a:ext uri="{FF2B5EF4-FFF2-40B4-BE49-F238E27FC236}">
                <a16:creationId xmlns:a16="http://schemas.microsoft.com/office/drawing/2014/main" id="{9409FFA4-21CA-8965-CDB9-44F0625DF6A5}"/>
              </a:ext>
            </a:extLst>
          </p:cNvPr>
          <p:cNvPicPr>
            <a:picLocks noChangeAspect="1"/>
          </p:cNvPicPr>
          <p:nvPr/>
        </p:nvPicPr>
        <p:blipFill>
          <a:blip r:embed="rId2"/>
          <a:srcRect t="1011" r="8" b="14787"/>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2800" i="1" kern="1200" cap="all" baseline="0" dirty="0">
                <a:latin typeface="+mj-lt"/>
                <a:ea typeface="+mj-ea"/>
                <a:cs typeface="+mj-cs"/>
              </a:rPr>
              <a:t> Convolutional Neural Networks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Objective: Build CNN models for tasks involving image data</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3D5F1E6-46E5-B22A-989C-849F1238EAE7}"/>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252328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400" dirty="0"/>
              <a:t> Convolutional Neural Networks</a:t>
            </a:r>
          </a:p>
        </p:txBody>
      </p:sp>
      <p:pic>
        <p:nvPicPr>
          <p:cNvPr id="6" name="Picture 5">
            <a:extLst>
              <a:ext uri="{FF2B5EF4-FFF2-40B4-BE49-F238E27FC236}">
                <a16:creationId xmlns:a16="http://schemas.microsoft.com/office/drawing/2014/main" id="{AF4D1E12-5C46-4333-A981-F5E29F57FA38}"/>
              </a:ext>
            </a:extLst>
          </p:cNvPr>
          <p:cNvPicPr>
            <a:picLocks noChangeAspect="1"/>
          </p:cNvPicPr>
          <p:nvPr/>
        </p:nvPicPr>
        <p:blipFill>
          <a:blip r:embed="rId2"/>
          <a:srcRect l="13544" r="4581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Details</a:t>
            </a:r>
          </a:p>
          <a:p>
            <a:pPr lvl="1"/>
            <a:r>
              <a:rPr lang="en-US" dirty="0"/>
              <a:t>Layers</a:t>
            </a:r>
          </a:p>
          <a:p>
            <a:pPr lvl="2"/>
            <a:r>
              <a:rPr lang="en-US" dirty="0"/>
              <a:t>Convolutional Layers: Extract features from images</a:t>
            </a:r>
          </a:p>
          <a:p>
            <a:pPr lvl="2"/>
            <a:r>
              <a:rPr lang="en-US" dirty="0"/>
              <a:t>Pooling Layers: Reduce the dimensionality of feature maps</a:t>
            </a:r>
          </a:p>
          <a:p>
            <a:pPr lvl="2"/>
            <a:r>
              <a:rPr lang="en-US" dirty="0"/>
              <a:t>Fully Connected Layers: Perform classification based on extracted features</a:t>
            </a:r>
          </a:p>
          <a:p>
            <a:pPr lvl="1"/>
            <a:r>
              <a:rPr lang="en-US" dirty="0"/>
              <a:t>Applications</a:t>
            </a:r>
          </a:p>
          <a:p>
            <a:pPr lvl="2"/>
            <a:r>
              <a:rPr lang="en-US" dirty="0"/>
              <a:t>Image and video recognition</a:t>
            </a:r>
          </a:p>
          <a:p>
            <a:pPr lvl="2"/>
            <a:r>
              <a:rPr lang="en-US" dirty="0"/>
              <a:t>Image classification</a:t>
            </a:r>
          </a:p>
          <a:p>
            <a:pPr lvl="2"/>
            <a:r>
              <a:rPr lang="en-US" dirty="0"/>
              <a:t>Object detection</a:t>
            </a:r>
          </a:p>
          <a:p>
            <a:pPr lvl="1"/>
            <a:r>
              <a:rPr lang="en-US" dirty="0"/>
              <a:t>Training Process</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222682B-79DF-BF86-D921-ACA22E42AF40}"/>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4172355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146159" y="685800"/>
            <a:ext cx="6238688" cy="1382233"/>
          </a:xfrm>
        </p:spPr>
        <p:txBody>
          <a:bodyPr>
            <a:normAutofit/>
          </a:bodyPr>
          <a:lstStyle/>
          <a:p>
            <a:r>
              <a:rPr lang="en-US" sz="3400" dirty="0"/>
              <a:t>Convolutional Neural Networks</a:t>
            </a:r>
          </a:p>
        </p:txBody>
      </p:sp>
      <p:pic>
        <p:nvPicPr>
          <p:cNvPr id="6" name="Picture 5" descr="Abstract background of data">
            <a:extLst>
              <a:ext uri="{FF2B5EF4-FFF2-40B4-BE49-F238E27FC236}">
                <a16:creationId xmlns:a16="http://schemas.microsoft.com/office/drawing/2014/main" id="{7D188398-F9CC-9823-CA73-11C82AAB423D}"/>
              </a:ext>
            </a:extLst>
          </p:cNvPr>
          <p:cNvPicPr>
            <a:picLocks noChangeAspect="1"/>
          </p:cNvPicPr>
          <p:nvPr/>
        </p:nvPicPr>
        <p:blipFill>
          <a:blip r:embed="rId2"/>
          <a:srcRect l="23289" r="36071"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Details</a:t>
            </a:r>
          </a:p>
          <a:p>
            <a:pPr lvl="2"/>
            <a:r>
              <a:rPr lang="en-US" dirty="0"/>
              <a:t>Apply convolutional filters to the input data</a:t>
            </a:r>
          </a:p>
          <a:p>
            <a:pPr lvl="2"/>
            <a:r>
              <a:rPr lang="en-US" dirty="0"/>
              <a:t>Use pooling to down-sample feature maps</a:t>
            </a:r>
          </a:p>
          <a:p>
            <a:pPr lvl="2"/>
            <a:r>
              <a:rPr lang="en-US" dirty="0"/>
              <a:t>Flatten and pass through fully connected layers to make predictions</a:t>
            </a:r>
          </a:p>
          <a:p>
            <a:pPr lvl="0"/>
            <a:r>
              <a:rPr lang="en-US" dirty="0"/>
              <a:t>GitHub Link: DATA-SCIENCE-WITH-GENERATIVE-AI-AND-PROMPT-ENGINEERING/Deep Learning/CNN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1C1287A-3720-570F-0A10-1DF3C41CC37E}"/>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56178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lluminated server room panel">
            <a:extLst>
              <a:ext uri="{FF2B5EF4-FFF2-40B4-BE49-F238E27FC236}">
                <a16:creationId xmlns:a16="http://schemas.microsoft.com/office/drawing/2014/main" id="{D75CD311-072F-1F8F-EB1A-0BF6F98548C4}"/>
              </a:ext>
            </a:extLst>
          </p:cNvPr>
          <p:cNvPicPr>
            <a:picLocks noChangeAspect="1"/>
          </p:cNvPicPr>
          <p:nvPr/>
        </p:nvPicPr>
        <p:blipFill>
          <a:blip r:embed="rId2"/>
          <a:srcRect t="15790" r="8" b="8"/>
          <a:stretch/>
        </p:blipFill>
        <p:spPr>
          <a:xfrm>
            <a:off x="-33559" y="-36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33399" y="1040003"/>
            <a:ext cx="3281149" cy="3150159"/>
          </a:xfrm>
        </p:spPr>
        <p:txBody>
          <a:bodyPr vert="horz" lIns="91440" tIns="45720" rIns="91440" bIns="45720" rtlCol="0" anchor="t">
            <a:normAutofit/>
          </a:bodyPr>
          <a:lstStyle/>
          <a:p>
            <a:r>
              <a:rPr lang="en-US" sz="3700" i="1" kern="1200" cap="all" baseline="0" dirty="0">
                <a:latin typeface="+mj-lt"/>
                <a:ea typeface="+mj-ea"/>
                <a:cs typeface="+mj-cs"/>
              </a:rPr>
              <a:t> Recurrent Neural Networks</a:t>
            </a:r>
          </a:p>
        </p:txBody>
      </p:sp>
      <p:sp>
        <p:nvSpPr>
          <p:cNvPr id="3" name="Content Placeholder"/>
          <p:cNvSpPr>
            <a:spLocks noGrp="1"/>
          </p:cNvSpPr>
          <p:nvPr>
            <p:ph idx="1"/>
          </p:nvPr>
        </p:nvSpPr>
        <p:spPr>
          <a:xfrm>
            <a:off x="502732" y="4240404"/>
            <a:ext cx="2454227" cy="1577592"/>
          </a:xfrm>
        </p:spPr>
        <p:txBody>
          <a:bodyPr vert="horz" lIns="91440" tIns="45720" rIns="91440" bIns="45720" rtlCol="0">
            <a:normAutofit/>
          </a:bodyPr>
          <a:lstStyle/>
          <a:p>
            <a:pPr marL="0" lvl="0" indent="0">
              <a:lnSpc>
                <a:spcPct val="120000"/>
              </a:lnSpc>
              <a:buNone/>
            </a:pPr>
            <a:r>
              <a:rPr lang="en-US" sz="1600" b="1" cap="all" spc="300"/>
              <a:t>Objective: Develop RNN models for sequential data tasks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82993FB-672B-DF3C-00B8-4BE1CDF827B0}"/>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3557939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04901" y="467833"/>
            <a:ext cx="7071536" cy="1738421"/>
          </a:xfrm>
        </p:spPr>
        <p:txBody>
          <a:bodyPr>
            <a:normAutofit/>
          </a:bodyPr>
          <a:lstStyle/>
          <a:p>
            <a:r>
              <a:rPr lang="en-US" dirty="0"/>
              <a:t> Recurrent Neural Networks</a:t>
            </a:r>
          </a:p>
        </p:txBody>
      </p:sp>
      <p:sp>
        <p:nvSpPr>
          <p:cNvPr id="3" name="Content Placeholder"/>
          <p:cNvSpPr>
            <a:spLocks noGrp="1"/>
          </p:cNvSpPr>
          <p:nvPr>
            <p:ph idx="1"/>
          </p:nvPr>
        </p:nvSpPr>
        <p:spPr>
          <a:xfrm>
            <a:off x="1104900" y="2206255"/>
            <a:ext cx="6571807" cy="4118345"/>
          </a:xfrm>
        </p:spPr>
        <p:txBody>
          <a:bodyPr>
            <a:normAutofit/>
          </a:bodyPr>
          <a:lstStyle/>
          <a:p>
            <a:pPr lvl="0"/>
            <a:r>
              <a:rPr lang="en-US" dirty="0"/>
              <a:t>Details</a:t>
            </a:r>
          </a:p>
          <a:p>
            <a:pPr lvl="1"/>
            <a:r>
              <a:rPr lang="en-US" dirty="0"/>
              <a:t>Structure</a:t>
            </a:r>
          </a:p>
          <a:p>
            <a:pPr lvl="2"/>
            <a:r>
              <a:rPr lang="en-US" dirty="0"/>
              <a:t>Recurrent Layers: Maintain state across sequences</a:t>
            </a:r>
          </a:p>
          <a:p>
            <a:pPr lvl="2"/>
            <a:r>
              <a:rPr lang="en-US" dirty="0"/>
              <a:t>LSTM/GRU Cells: Advanced RNN units to handle long-term dependencies and prevent vanishing gradients</a:t>
            </a:r>
          </a:p>
          <a:p>
            <a:pPr lvl="1"/>
            <a:r>
              <a:rPr lang="en-US" dirty="0"/>
              <a:t>Applications</a:t>
            </a:r>
          </a:p>
          <a:p>
            <a:pPr lvl="2"/>
            <a:r>
              <a:rPr lang="en-US" dirty="0"/>
              <a:t>Time series forecasting</a:t>
            </a:r>
          </a:p>
          <a:p>
            <a:pPr lvl="2"/>
            <a:r>
              <a:rPr lang="en-US" dirty="0"/>
              <a:t>Natural language processing</a:t>
            </a:r>
          </a:p>
          <a:p>
            <a:pPr lvl="1"/>
            <a:r>
              <a:rPr lang="en-US" dirty="0"/>
              <a:t>Training Process</a:t>
            </a:r>
          </a:p>
          <a:p>
            <a:pPr lvl="2"/>
            <a:r>
              <a:rPr lang="en-US" dirty="0"/>
              <a:t>Feed sequences into the network</a:t>
            </a:r>
          </a:p>
          <a:p>
            <a:pPr lvl="2"/>
            <a:r>
              <a:rPr lang="en-US" dirty="0"/>
              <a:t>Maintain memory through recurrent connections</a:t>
            </a:r>
          </a:p>
        </p:txBody>
      </p:sp>
      <p:pic>
        <p:nvPicPr>
          <p:cNvPr id="6" name="Picture 5" descr="Sphere of mesh and nodes">
            <a:extLst>
              <a:ext uri="{FF2B5EF4-FFF2-40B4-BE49-F238E27FC236}">
                <a16:creationId xmlns:a16="http://schemas.microsoft.com/office/drawing/2014/main" id="{47E86A39-300B-7A1F-36FC-D61562CBEA62}"/>
              </a:ext>
            </a:extLst>
          </p:cNvPr>
          <p:cNvPicPr>
            <a:picLocks noChangeAspect="1"/>
          </p:cNvPicPr>
          <p:nvPr/>
        </p:nvPicPr>
        <p:blipFill>
          <a:blip r:embed="rId2"/>
          <a:srcRect l="39823" r="10103" b="4"/>
          <a:stretch/>
        </p:blipFill>
        <p:spPr>
          <a:xfrm>
            <a:off x="7613102" y="10"/>
            <a:ext cx="4578898" cy="6857990"/>
          </a:xfrm>
          <a:custGeom>
            <a:avLst/>
            <a:gdLst/>
            <a:ahLst/>
            <a:cxnLst/>
            <a:rect l="l" t="t" r="r" b="b"/>
            <a:pathLst>
              <a:path w="4578898" h="6844352">
                <a:moveTo>
                  <a:pt x="2085784" y="0"/>
                </a:moveTo>
                <a:lnTo>
                  <a:pt x="4578898" y="0"/>
                </a:lnTo>
                <a:lnTo>
                  <a:pt x="4578898" y="6844352"/>
                </a:lnTo>
                <a:lnTo>
                  <a:pt x="0" y="6844352"/>
                </a:lnTo>
                <a:close/>
              </a:path>
            </a:pathLst>
          </a:custGeom>
        </p:spPr>
      </p:pic>
      <p:cxnSp>
        <p:nvCxnSpPr>
          <p:cNvPr id="14" name="Straight Connector 13">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31958"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F5365A4-8879-74D1-D394-C92E21FA2569}"/>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2904372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471245" y="569686"/>
            <a:ext cx="6238688" cy="1382233"/>
          </a:xfrm>
        </p:spPr>
        <p:txBody>
          <a:bodyPr>
            <a:normAutofit/>
          </a:bodyPr>
          <a:lstStyle/>
          <a:p>
            <a:r>
              <a:rPr lang="en-US" sz="4100" dirty="0"/>
              <a:t> Recurrent Neural Networks</a:t>
            </a:r>
          </a:p>
        </p:txBody>
      </p:sp>
      <p:pic>
        <p:nvPicPr>
          <p:cNvPr id="6" name="Picture 5" descr="CPU with binary numbers and blueprint">
            <a:extLst>
              <a:ext uri="{FF2B5EF4-FFF2-40B4-BE49-F238E27FC236}">
                <a16:creationId xmlns:a16="http://schemas.microsoft.com/office/drawing/2014/main" id="{5138BBCE-DA63-7A9B-F1B3-F086FAE59331}"/>
              </a:ext>
            </a:extLst>
          </p:cNvPr>
          <p:cNvPicPr>
            <a:picLocks noChangeAspect="1"/>
          </p:cNvPicPr>
          <p:nvPr/>
        </p:nvPicPr>
        <p:blipFill>
          <a:blip r:embed="rId2"/>
          <a:srcRect l="32644" r="26715" b="-5"/>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p:cNvSpPr>
            <a:spLocks noGrp="1"/>
          </p:cNvSpPr>
          <p:nvPr>
            <p:ph idx="1"/>
          </p:nvPr>
        </p:nvSpPr>
        <p:spPr>
          <a:xfrm>
            <a:off x="5146158" y="2301949"/>
            <a:ext cx="6238687" cy="4022650"/>
          </a:xfrm>
        </p:spPr>
        <p:txBody>
          <a:bodyPr>
            <a:normAutofit/>
          </a:bodyPr>
          <a:lstStyle/>
          <a:p>
            <a:pPr lvl="0"/>
            <a:r>
              <a:rPr lang="en-US" dirty="0"/>
              <a:t>Details</a:t>
            </a:r>
          </a:p>
          <a:p>
            <a:pPr lvl="2"/>
            <a:r>
              <a:rPr lang="en-US" dirty="0"/>
              <a:t>Use LSTM or GRU units to handle complex dependencies</a:t>
            </a:r>
          </a:p>
          <a:p>
            <a:pPr lvl="0"/>
            <a:r>
              <a:rPr lang="en-US" dirty="0"/>
              <a:t>GitHub Link: DATA-SCIENCE-WITH-GENERATIVE-AI-AND-PROMPT-ENGINEERING/Deep Learning/RNN at main · Tanmay-yadav/DATA-SCIENCE-WITH-GENERATIVE-AI-AND-PROMPT-ENGINEERING</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7E22A80-F55C-804D-DA5F-F899A5D9F628}"/>
              </a:ext>
            </a:extLst>
          </p:cNvPr>
          <p:cNvPicPr>
            <a:picLocks noChangeAspect="1"/>
          </p:cNvPicPr>
          <p:nvPr/>
        </p:nvPicPr>
        <p:blipFill>
          <a:blip r:embed="rId3"/>
          <a:stretch>
            <a:fillRect/>
          </a:stretch>
        </p:blipFill>
        <p:spPr>
          <a:xfrm>
            <a:off x="10055679" y="-367393"/>
            <a:ext cx="2667000" cy="2667000"/>
          </a:xfrm>
          <a:prstGeom prst="rect">
            <a:avLst/>
          </a:prstGeom>
        </p:spPr>
      </p:pic>
    </p:spTree>
    <p:extLst>
      <p:ext uri="{BB962C8B-B14F-4D97-AF65-F5344CB8AC3E}">
        <p14:creationId xmlns:p14="http://schemas.microsoft.com/office/powerpoint/2010/main" val="2239930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A290-ED8A-D1D5-8E11-62822E0C274A}"/>
              </a:ext>
            </a:extLst>
          </p:cNvPr>
          <p:cNvSpPr>
            <a:spLocks noGrp="1"/>
          </p:cNvSpPr>
          <p:nvPr>
            <p:ph type="title"/>
          </p:nvPr>
        </p:nvSpPr>
        <p:spPr/>
        <p:txBody>
          <a:bodyPr/>
          <a:lstStyle/>
          <a:p>
            <a:r>
              <a:rPr lang="en-US" b="1" dirty="0"/>
              <a:t>CHATBOT</a:t>
            </a:r>
          </a:p>
        </p:txBody>
      </p:sp>
      <p:sp>
        <p:nvSpPr>
          <p:cNvPr id="3" name="Content Placeholder 2">
            <a:extLst>
              <a:ext uri="{FF2B5EF4-FFF2-40B4-BE49-F238E27FC236}">
                <a16:creationId xmlns:a16="http://schemas.microsoft.com/office/drawing/2014/main" id="{9BC4D52F-8BBD-A96F-B8D3-D7B6A2182D36}"/>
              </a:ext>
            </a:extLst>
          </p:cNvPr>
          <p:cNvSpPr>
            <a:spLocks noGrp="1"/>
          </p:cNvSpPr>
          <p:nvPr>
            <p:ph idx="1"/>
          </p:nvPr>
        </p:nvSpPr>
        <p:spPr>
          <a:xfrm>
            <a:off x="1333500" y="1457104"/>
            <a:ext cx="9906000" cy="4824524"/>
          </a:xfrm>
        </p:spPr>
        <p:txBody>
          <a:bodyPr vert="horz" lIns="91440" tIns="45720" rIns="91440" bIns="45720" rtlCol="0" anchor="t">
            <a:normAutofit fontScale="62500" lnSpcReduction="20000"/>
          </a:bodyPr>
          <a:lstStyle/>
          <a:p>
            <a:r>
              <a:rPr lang="en-US" dirty="0">
                <a:ea typeface="+mn-lt"/>
                <a:cs typeface="+mn-lt"/>
              </a:rPr>
              <a:t>A chatbot with LLM is an AI-driven system designed to understand and generate human-like text based on vast amounts of data. It uses a pre-trained model, often based on architectures like GPT (Generative Pre-trained Transformer), to engage in natural language conversations.</a:t>
            </a:r>
            <a:endParaRPr lang="en-US" dirty="0"/>
          </a:p>
          <a:p>
            <a:r>
              <a:rPr lang="en-US" b="1" dirty="0"/>
              <a:t>Key Components:</a:t>
            </a:r>
            <a:endParaRPr lang="en-US" dirty="0"/>
          </a:p>
          <a:p>
            <a:r>
              <a:rPr lang="en-US" b="1" dirty="0">
                <a:ea typeface="+mn-lt"/>
                <a:cs typeface="+mn-lt"/>
              </a:rPr>
              <a:t>Natural Language Understanding (NLU):</a:t>
            </a:r>
            <a:endParaRPr lang="en-US" dirty="0"/>
          </a:p>
          <a:p>
            <a:pPr lvl="1"/>
            <a:r>
              <a:rPr lang="en-US" dirty="0">
                <a:ea typeface="+mn-lt"/>
                <a:cs typeface="+mn-lt"/>
              </a:rPr>
              <a:t>The LLM enables the chatbot to understand user queries by interpreting the context, intent, and sentiment.</a:t>
            </a:r>
            <a:endParaRPr lang="en-US" dirty="0"/>
          </a:p>
          <a:p>
            <a:r>
              <a:rPr lang="en-US" b="1" dirty="0">
                <a:ea typeface="+mn-lt"/>
                <a:cs typeface="+mn-lt"/>
              </a:rPr>
              <a:t>Natural Language Generation (NLG):</a:t>
            </a:r>
            <a:endParaRPr lang="en-US" dirty="0"/>
          </a:p>
          <a:p>
            <a:pPr lvl="1"/>
            <a:r>
              <a:rPr lang="en-US" dirty="0">
                <a:ea typeface="+mn-lt"/>
                <a:cs typeface="+mn-lt"/>
              </a:rPr>
              <a:t>The chatbot generates coherent and contextually relevant responses by predicting the next word or phrase based on the input it receives.</a:t>
            </a:r>
            <a:endParaRPr lang="en-US" dirty="0"/>
          </a:p>
          <a:p>
            <a:r>
              <a:rPr lang="en-US" b="1" dirty="0">
                <a:ea typeface="+mn-lt"/>
                <a:cs typeface="+mn-lt"/>
              </a:rPr>
              <a:t>Pre-training:</a:t>
            </a:r>
            <a:endParaRPr lang="en-US" dirty="0"/>
          </a:p>
          <a:p>
            <a:pPr lvl="1"/>
            <a:r>
              <a:rPr lang="en-US" dirty="0">
                <a:ea typeface="+mn-lt"/>
                <a:cs typeface="+mn-lt"/>
              </a:rPr>
              <a:t>The model is initially trained on a diverse corpus of text from the internet, which helps it learn grammar, facts, reasoning abilities, and some common-sense knowledge.</a:t>
            </a:r>
            <a:endParaRPr lang="en-US"/>
          </a:p>
          <a:p>
            <a:r>
              <a:rPr lang="en-US" b="1" dirty="0">
                <a:ea typeface="+mn-lt"/>
                <a:cs typeface="+mn-lt"/>
              </a:rPr>
              <a:t>Fine-tuning:</a:t>
            </a:r>
            <a:endParaRPr lang="en-US" dirty="0"/>
          </a:p>
          <a:p>
            <a:pPr lvl="1"/>
            <a:r>
              <a:rPr lang="en-US" dirty="0">
                <a:ea typeface="+mn-lt"/>
                <a:cs typeface="+mn-lt"/>
              </a:rPr>
              <a:t>After pre-training, the LLM can be fine-tuned on specific datasets to better cater to particular applications or industries (e.g., customer support, healthcare, finance).</a:t>
            </a:r>
            <a:endParaRPr lang="en-US"/>
          </a:p>
          <a:p>
            <a:pPr lvl="1"/>
            <a:r>
              <a:rPr lang="en-US" b="1" dirty="0"/>
              <a:t>Applications:</a:t>
            </a:r>
            <a:endParaRPr lang="en-US" dirty="0"/>
          </a:p>
          <a:p>
            <a:r>
              <a:rPr lang="en-US" b="1" dirty="0">
                <a:ea typeface="+mn-lt"/>
                <a:cs typeface="+mn-lt"/>
              </a:rPr>
              <a:t>Customer Support:</a:t>
            </a:r>
            <a:r>
              <a:rPr lang="en-US" dirty="0">
                <a:ea typeface="+mn-lt"/>
                <a:cs typeface="+mn-lt"/>
              </a:rPr>
              <a:t> Answering customer queries, troubleshooting, and guiding users through processes.</a:t>
            </a:r>
            <a:endParaRPr lang="en-US" dirty="0"/>
          </a:p>
          <a:p>
            <a:r>
              <a:rPr lang="en-US" b="1" dirty="0">
                <a:ea typeface="+mn-lt"/>
                <a:cs typeface="+mn-lt"/>
              </a:rPr>
              <a:t>Education:</a:t>
            </a:r>
            <a:r>
              <a:rPr lang="en-US" dirty="0">
                <a:ea typeface="+mn-lt"/>
                <a:cs typeface="+mn-lt"/>
              </a:rPr>
              <a:t> Providing explanations, tutoring, and answering academic questions.</a:t>
            </a:r>
            <a:endParaRPr lang="en-US" dirty="0"/>
          </a:p>
          <a:p>
            <a:r>
              <a:rPr lang="en-US" b="1" dirty="0">
                <a:ea typeface="+mn-lt"/>
                <a:cs typeface="+mn-lt"/>
              </a:rPr>
              <a:t>Healthcare:</a:t>
            </a:r>
            <a:r>
              <a:rPr lang="en-US" dirty="0">
                <a:ea typeface="+mn-lt"/>
                <a:cs typeface="+mn-lt"/>
              </a:rPr>
              <a:t> Offering general health advice, scheduling appointments, and providing information on medical topics.</a:t>
            </a:r>
            <a:endParaRPr lang="en-US" dirty="0"/>
          </a:p>
          <a:p>
            <a:endParaRPr lang="en-US" dirty="0"/>
          </a:p>
        </p:txBody>
      </p:sp>
      <p:pic>
        <p:nvPicPr>
          <p:cNvPr id="5" name="Picture 4">
            <a:extLst>
              <a:ext uri="{FF2B5EF4-FFF2-40B4-BE49-F238E27FC236}">
                <a16:creationId xmlns:a16="http://schemas.microsoft.com/office/drawing/2014/main" id="{1CFCDCD9-F55D-CB33-5399-CDB18A84579F}"/>
              </a:ext>
            </a:extLst>
          </p:cNvPr>
          <p:cNvPicPr>
            <a:picLocks noChangeAspect="1"/>
          </p:cNvPicPr>
          <p:nvPr/>
        </p:nvPicPr>
        <p:blipFill>
          <a:blip r:embed="rId2"/>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1520929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C89FC-7743-F2C5-F7C4-F89CC9AE4D08}"/>
              </a:ext>
            </a:extLst>
          </p:cNvPr>
          <p:cNvSpPr txBox="1"/>
          <p:nvPr/>
        </p:nvSpPr>
        <p:spPr>
          <a:xfrm>
            <a:off x="762000" y="876300"/>
            <a:ext cx="96393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800" b="1" dirty="0">
                <a:solidFill>
                  <a:srgbClr val="3A3621"/>
                </a:solidFill>
                <a:cs typeface="Arial"/>
              </a:rPr>
              <a:t>Advantages:</a:t>
            </a:r>
            <a:r>
              <a:rPr lang="en-US" sz="2800" dirty="0">
                <a:cs typeface="Arial"/>
              </a:rPr>
              <a:t>​</a:t>
            </a:r>
          </a:p>
          <a:p>
            <a:pPr marL="228600" indent="-228600">
              <a:buFont typeface=""/>
              <a:buChar char="•"/>
            </a:pPr>
            <a:r>
              <a:rPr lang="en-US" sz="2800" b="1" dirty="0">
                <a:solidFill>
                  <a:srgbClr val="3A3621"/>
                </a:solidFill>
                <a:cs typeface="Arial"/>
              </a:rPr>
              <a:t>Scalability:</a:t>
            </a:r>
            <a:r>
              <a:rPr lang="en-US" sz="2800" dirty="0">
                <a:solidFill>
                  <a:srgbClr val="3A3621"/>
                </a:solidFill>
                <a:cs typeface="Arial"/>
              </a:rPr>
              <a:t> Can handle numerous interactions simultaneously.</a:t>
            </a:r>
            <a:r>
              <a:rPr lang="en-US" sz="2800" dirty="0">
                <a:cs typeface="Arial"/>
              </a:rPr>
              <a:t>​</a:t>
            </a:r>
          </a:p>
          <a:p>
            <a:pPr marL="228600" indent="-228600">
              <a:buFont typeface=""/>
              <a:buChar char="•"/>
            </a:pPr>
            <a:r>
              <a:rPr lang="en-US" sz="2800" b="1" dirty="0">
                <a:solidFill>
                  <a:srgbClr val="3A3621"/>
                </a:solidFill>
                <a:cs typeface="Arial"/>
              </a:rPr>
              <a:t>Consistency:</a:t>
            </a:r>
            <a:r>
              <a:rPr lang="en-US" sz="2800" dirty="0">
                <a:solidFill>
                  <a:srgbClr val="3A3621"/>
                </a:solidFill>
                <a:cs typeface="Arial"/>
              </a:rPr>
              <a:t> Provides consistent responses based on training data.</a:t>
            </a:r>
            <a:r>
              <a:rPr lang="en-US" sz="2800" dirty="0">
                <a:cs typeface="Arial"/>
              </a:rPr>
              <a:t>​</a:t>
            </a:r>
          </a:p>
          <a:p>
            <a:pPr marL="228600" indent="-228600">
              <a:buFont typeface=""/>
              <a:buChar char="•"/>
            </a:pPr>
            <a:r>
              <a:rPr lang="en-US" sz="2800" b="1" dirty="0">
                <a:solidFill>
                  <a:srgbClr val="3A3621"/>
                </a:solidFill>
                <a:cs typeface="Arial"/>
              </a:rPr>
              <a:t>Versatility:</a:t>
            </a:r>
            <a:r>
              <a:rPr lang="en-US" sz="2800" dirty="0">
                <a:solidFill>
                  <a:srgbClr val="3A3621"/>
                </a:solidFill>
                <a:cs typeface="Arial"/>
              </a:rPr>
              <a:t> Can be adapted for various languages and industries.</a:t>
            </a:r>
            <a:r>
              <a:rPr lang="en-US" sz="2800" dirty="0">
                <a:cs typeface="Arial"/>
              </a:rPr>
              <a:t>​</a:t>
            </a:r>
          </a:p>
          <a:p>
            <a:pPr marL="228600" indent="-228600">
              <a:buFont typeface=""/>
              <a:buChar char="•"/>
            </a:pPr>
            <a:r>
              <a:rPr lang="en-US" sz="2800" b="1" dirty="0">
                <a:solidFill>
                  <a:srgbClr val="3A3621"/>
                </a:solidFill>
                <a:cs typeface="Arial"/>
              </a:rPr>
              <a:t>Challenges:</a:t>
            </a:r>
            <a:r>
              <a:rPr lang="en-US" sz="2800" dirty="0">
                <a:cs typeface="Arial"/>
              </a:rPr>
              <a:t>​</a:t>
            </a:r>
          </a:p>
          <a:p>
            <a:pPr marL="228600" indent="-228600">
              <a:buFont typeface=""/>
              <a:buChar char="•"/>
            </a:pPr>
            <a:r>
              <a:rPr lang="en-US" sz="2800" b="1" dirty="0">
                <a:solidFill>
                  <a:srgbClr val="3A3621"/>
                </a:solidFill>
                <a:cs typeface="Arial"/>
              </a:rPr>
              <a:t>Bias:</a:t>
            </a:r>
            <a:r>
              <a:rPr lang="en-US" sz="2800" dirty="0">
                <a:solidFill>
                  <a:srgbClr val="3A3621"/>
                </a:solidFill>
                <a:cs typeface="Arial"/>
              </a:rPr>
              <a:t> The chatbot may reflect biases present in the training data.</a:t>
            </a:r>
            <a:r>
              <a:rPr lang="en-US" sz="2800" dirty="0">
                <a:cs typeface="Arial"/>
              </a:rPr>
              <a:t>​</a:t>
            </a:r>
          </a:p>
          <a:p>
            <a:pPr marL="228600" indent="-228600">
              <a:buFont typeface=""/>
              <a:buChar char="•"/>
            </a:pPr>
            <a:endParaRPr lang="en-US" sz="2800" dirty="0">
              <a:cs typeface="Arial"/>
            </a:endParaRPr>
          </a:p>
          <a:p>
            <a:pPr marL="228600" indent="-228600">
              <a:buFont typeface=""/>
              <a:buChar char="•"/>
            </a:pPr>
            <a:r>
              <a:rPr lang="en-US" sz="2800" dirty="0">
                <a:cs typeface="Arial"/>
              </a:rPr>
              <a:t>GITHUB:</a:t>
            </a:r>
            <a:r>
              <a:rPr lang="en-US" sz="2800" dirty="0">
                <a:ea typeface="+mn-lt"/>
                <a:cs typeface="+mn-lt"/>
                <a:hlinkClick r:id="rId2"/>
              </a:rPr>
              <a:t>DATA-SCIENCE-WITH-GENERATIVE-AI-AND-PROMPT-ENGINEERING/chatbot at main · Tanmay-yadav/DATA-SCIENCE-WITH-GENERATIVE-AI-AND-PROMPT-ENGINEERING (github.com)</a:t>
            </a:r>
            <a:endParaRPr lang="en-US" sz="2800" dirty="0">
              <a:cs typeface="Arial"/>
            </a:endParaRPr>
          </a:p>
        </p:txBody>
      </p:sp>
      <p:pic>
        <p:nvPicPr>
          <p:cNvPr id="5" name="Picture 4">
            <a:extLst>
              <a:ext uri="{FF2B5EF4-FFF2-40B4-BE49-F238E27FC236}">
                <a16:creationId xmlns:a16="http://schemas.microsoft.com/office/drawing/2014/main" id="{B0D8822C-5D4A-17B6-B48A-57395F6E19F2}"/>
              </a:ext>
            </a:extLst>
          </p:cNvPr>
          <p:cNvPicPr>
            <a:picLocks noChangeAspect="1"/>
          </p:cNvPicPr>
          <p:nvPr/>
        </p:nvPicPr>
        <p:blipFill>
          <a:blip r:embed="rId3"/>
          <a:stretch>
            <a:fillRect/>
          </a:stretch>
        </p:blipFill>
        <p:spPr>
          <a:xfrm>
            <a:off x="9903279" y="-258536"/>
            <a:ext cx="2667000" cy="2667000"/>
          </a:xfrm>
          <a:prstGeom prst="rect">
            <a:avLst/>
          </a:prstGeom>
        </p:spPr>
      </p:pic>
    </p:spTree>
    <p:extLst>
      <p:ext uri="{BB962C8B-B14F-4D97-AF65-F5344CB8AC3E}">
        <p14:creationId xmlns:p14="http://schemas.microsoft.com/office/powerpoint/2010/main" val="313451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A64F7429-4F42-D32E-7EF1-71149161EB3A}"/>
              </a:ext>
            </a:extLst>
          </p:cNvPr>
          <p:cNvPicPr>
            <a:picLocks noChangeAspect="1"/>
          </p:cNvPicPr>
          <p:nvPr/>
        </p:nvPicPr>
        <p:blipFill>
          <a:blip r:embed="rId2"/>
          <a:srcRect t="13248" r="8" b="8"/>
          <a:stretch/>
        </p:blipFill>
        <p:spPr>
          <a:xfrm>
            <a:off x="-46259" y="-29043"/>
            <a:ext cx="12225558" cy="6861643"/>
          </a:xfrm>
          <a:prstGeom prst="rect">
            <a:avLst/>
          </a:prstGeom>
        </p:spPr>
      </p:pic>
      <p:sp>
        <p:nvSpPr>
          <p:cNvPr id="26"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184149" y="830453"/>
            <a:ext cx="3293849" cy="2921559"/>
          </a:xfrm>
        </p:spPr>
        <p:txBody>
          <a:bodyPr vert="horz" lIns="91440" tIns="45720" rIns="91440" bIns="45720" rtlCol="0" anchor="t">
            <a:normAutofit/>
          </a:bodyPr>
          <a:lstStyle/>
          <a:p>
            <a:r>
              <a:rPr lang="en-US" sz="3100" i="1" kern="1200" cap="all" baseline="0" dirty="0">
                <a:latin typeface="+mj-lt"/>
                <a:ea typeface="+mj-ea"/>
                <a:cs typeface="+mj-cs"/>
              </a:rPr>
              <a:t> Python Data Structures - Dictionaries</a:t>
            </a:r>
          </a:p>
        </p:txBody>
      </p:sp>
      <p:cxnSp>
        <p:nvCxnSpPr>
          <p:cNvPr id="28" name="Straight Connector 27">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1A33DB27-4DEC-C836-0363-BA1C50D09272}"/>
              </a:ext>
            </a:extLst>
          </p:cNvPr>
          <p:cNvSpPr>
            <a:spLocks noGrp="1"/>
          </p:cNvSpPr>
          <p:nvPr>
            <p:ph idx="1"/>
          </p:nvPr>
        </p:nvSpPr>
        <p:spPr>
          <a:xfrm>
            <a:off x="7620000" y="2034954"/>
            <a:ext cx="3429000" cy="3992674"/>
          </a:xfrm>
        </p:spPr>
        <p:txBody>
          <a:bodyPr/>
          <a:lstStyle/>
          <a:p>
            <a:endParaRPr lang="en-US"/>
          </a:p>
        </p:txBody>
      </p:sp>
      <p:pic>
        <p:nvPicPr>
          <p:cNvPr id="25" name="Picture 24">
            <a:extLst>
              <a:ext uri="{FF2B5EF4-FFF2-40B4-BE49-F238E27FC236}">
                <a16:creationId xmlns:a16="http://schemas.microsoft.com/office/drawing/2014/main" id="{7C532544-A1B8-033F-3995-56A378E93473}"/>
              </a:ext>
            </a:extLst>
          </p:cNvPr>
          <p:cNvPicPr>
            <a:picLocks noChangeAspect="1"/>
          </p:cNvPicPr>
          <p:nvPr/>
        </p:nvPicPr>
        <p:blipFill>
          <a:blip r:embed="rId3"/>
          <a:stretch>
            <a:fillRect/>
          </a:stretch>
        </p:blipFill>
        <p:spPr>
          <a:xfrm>
            <a:off x="9715500" y="-374650"/>
            <a:ext cx="2667000" cy="2667000"/>
          </a:xfrm>
          <a:prstGeom prst="rect">
            <a:avLst/>
          </a:prstGeom>
        </p:spPr>
      </p:pic>
    </p:spTree>
    <p:extLst>
      <p:ext uri="{BB962C8B-B14F-4D97-AF65-F5344CB8AC3E}">
        <p14:creationId xmlns:p14="http://schemas.microsoft.com/office/powerpoint/2010/main" val="2341548298"/>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A3621"/>
      </a:dk2>
      <a:lt2>
        <a:srgbClr val="E8E2E6"/>
      </a:lt2>
      <a:accent1>
        <a:srgbClr val="47B56F"/>
      </a:accent1>
      <a:accent2>
        <a:srgbClr val="41B13B"/>
      </a:accent2>
      <a:accent3>
        <a:srgbClr val="76AF45"/>
      </a:accent3>
      <a:accent4>
        <a:srgbClr val="9CA838"/>
      </a:accent4>
      <a:accent5>
        <a:srgbClr val="BF9C4B"/>
      </a:accent5>
      <a:accent6>
        <a:srgbClr val="B15C3B"/>
      </a:accent6>
      <a:hlink>
        <a:srgbClr val="8F822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0</TotalTime>
  <Words>20</Words>
  <Application>Microsoft Office PowerPoint</Application>
  <PresentationFormat>Widescreen</PresentationFormat>
  <Paragraphs>4</Paragraphs>
  <Slides>89</Slides>
  <Notes>0</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AngleLinesVTI</vt:lpstr>
      <vt:lpstr>Data Science Training Program</vt:lpstr>
      <vt:lpstr> Setting Up Python</vt:lpstr>
      <vt:lpstr>Install Python</vt:lpstr>
      <vt:lpstr> Basic Python Commands</vt:lpstr>
      <vt:lpstr> Python Data Structures - Lists</vt:lpstr>
      <vt:lpstr>Definition</vt:lpstr>
      <vt:lpstr> Python Data Structures - Tuples</vt:lpstr>
      <vt:lpstr>Definition</vt:lpstr>
      <vt:lpstr> Python Data Structures - Dictionaries</vt:lpstr>
      <vt:lpstr>Definition</vt:lpstr>
      <vt:lpstr> Python Data Structures - Sets</vt:lpstr>
      <vt:lpstr>Definition</vt:lpstr>
      <vt:lpstr>Python Data Types</vt:lpstr>
      <vt:lpstr>Python Operators</vt:lpstr>
      <vt:lpstr>PowerPoint Presentation</vt:lpstr>
      <vt:lpstr>Python Conditional Statements</vt:lpstr>
      <vt:lpstr> Python Logical and Membership Operators</vt:lpstr>
      <vt:lpstr>Logical Operators</vt:lpstr>
      <vt:lpstr>Membership Operators</vt:lpstr>
      <vt:lpstr> Python Loops</vt:lpstr>
      <vt:lpstr>PowerPoint Presentation</vt:lpstr>
      <vt:lpstr> Break, Continue, and Loop </vt:lpstr>
      <vt:lpstr>Break Statement</vt:lpstr>
      <vt:lpstr>Continue Statement</vt:lpstr>
      <vt:lpstr> Python Functions</vt:lpstr>
      <vt:lpstr>Definition</vt:lpstr>
      <vt:lpstr> Types of Functions</vt:lpstr>
      <vt:lpstr>PowerPoint Presentation</vt:lpstr>
      <vt:lpstr> Python Modules and Exception Handling</vt:lpstr>
      <vt:lpstr>Modules</vt:lpstr>
      <vt:lpstr>Exception Handling</vt:lpstr>
      <vt:lpstr> Python OOP</vt:lpstr>
      <vt:lpstr>Classes and Objects</vt:lpstr>
      <vt:lpstr>Inheritance</vt:lpstr>
      <vt:lpstr> Introduction to Machine Learning</vt:lpstr>
      <vt:lpstr>Definition</vt:lpstr>
      <vt:lpstr> Types of Machine Learning Models</vt:lpstr>
      <vt:lpstr>Supervised Learning</vt:lpstr>
      <vt:lpstr>Unsupervised Learning</vt:lpstr>
      <vt:lpstr>Reinforcement Learning</vt:lpstr>
      <vt:lpstr>Examples</vt:lpstr>
      <vt:lpstr> Machine Learning Workflow</vt:lpstr>
      <vt:lpstr> Introduction to Deep Learning</vt:lpstr>
      <vt:lpstr>Definition</vt:lpstr>
      <vt:lpstr>Applications</vt:lpstr>
      <vt:lpstr> Artificial Neural Networks</vt:lpstr>
      <vt:lpstr>Structure</vt:lpstr>
      <vt:lpstr>Activation Functions</vt:lpstr>
      <vt:lpstr> Convolutional Neural Networks</vt:lpstr>
      <vt:lpstr>Overview</vt:lpstr>
      <vt:lpstr>Components</vt:lpstr>
      <vt:lpstr> Recurrent Neural Networks</vt:lpstr>
      <vt:lpstr>Overview</vt:lpstr>
      <vt:lpstr>Components</vt:lpstr>
      <vt:lpstr>Applications</vt:lpstr>
      <vt:lpstr> Large Language Models</vt:lpstr>
      <vt:lpstr>Definition</vt:lpstr>
      <vt:lpstr>Examples</vt:lpstr>
      <vt:lpstr>Applications   Chatbots, content creation, language translation, sentiment analysis. </vt:lpstr>
      <vt:lpstr> Python Assignments</vt:lpstr>
      <vt:lpstr>Python Assignments Continued</vt:lpstr>
      <vt:lpstr>Advanced Python Assignments</vt:lpstr>
      <vt:lpstr>ATM Simulation</vt:lpstr>
      <vt:lpstr> Python Projects</vt:lpstr>
      <vt:lpstr>GitHub Link</vt:lpstr>
      <vt:lpstr>LinkedIn Link</vt:lpstr>
      <vt:lpstr>Python Projects Continued</vt:lpstr>
      <vt:lpstr>PowerPoint Presentation</vt:lpstr>
      <vt:lpstr> Data Science Projects</vt:lpstr>
      <vt:lpstr>Customer Satisfaction Analysis</vt:lpstr>
      <vt:lpstr>Example Code</vt:lpstr>
      <vt:lpstr>GitHub Link</vt:lpstr>
      <vt:lpstr>LinkedIn Link</vt:lpstr>
      <vt:lpstr>Old Bike Price Prediction</vt:lpstr>
      <vt:lpstr> Machine Learning Projects Continued</vt:lpstr>
      <vt:lpstr>Example Code</vt:lpstr>
      <vt:lpstr> Deep Learning Overview</vt:lpstr>
      <vt:lpstr>Deep Learning Overview</vt:lpstr>
      <vt:lpstr> Artificial Neural Networks</vt:lpstr>
      <vt:lpstr> Artificial Neural Networks</vt:lpstr>
      <vt:lpstr> Artificial Neural Networks</vt:lpstr>
      <vt:lpstr> Convolutional Neural Networks</vt:lpstr>
      <vt:lpstr> Convolutional Neural Networks</vt:lpstr>
      <vt:lpstr>Convolutional Neural Networks</vt:lpstr>
      <vt:lpstr> Recurrent Neural Networks</vt:lpstr>
      <vt:lpstr> Recurrent Neural Networks</vt:lpstr>
      <vt:lpstr> Recurrent Neural Networks</vt:lpstr>
      <vt:lpstr>CHATBOT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448</cp:revision>
  <dcterms:created xsi:type="dcterms:W3CDTF">2024-08-22T09:14:01Z</dcterms:created>
  <dcterms:modified xsi:type="dcterms:W3CDTF">2024-08-23T10:50:07Z</dcterms:modified>
</cp:coreProperties>
</file>